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4"/>
  </p:notesMasterIdLst>
  <p:handoutMasterIdLst>
    <p:handoutMasterId r:id="rId45"/>
  </p:handoutMasterIdLst>
  <p:sldIdLst>
    <p:sldId id="1725" r:id="rId5"/>
    <p:sldId id="1719" r:id="rId6"/>
    <p:sldId id="1720" r:id="rId7"/>
    <p:sldId id="1721" r:id="rId8"/>
    <p:sldId id="1722" r:id="rId9"/>
    <p:sldId id="1709" r:id="rId10"/>
    <p:sldId id="1708" r:id="rId11"/>
    <p:sldId id="1711" r:id="rId12"/>
    <p:sldId id="1710" r:id="rId13"/>
    <p:sldId id="1714" r:id="rId14"/>
    <p:sldId id="1596" r:id="rId15"/>
    <p:sldId id="1715" r:id="rId16"/>
    <p:sldId id="1716" r:id="rId17"/>
    <p:sldId id="1712" r:id="rId18"/>
    <p:sldId id="1713" r:id="rId19"/>
    <p:sldId id="1602" r:id="rId20"/>
    <p:sldId id="1723" r:id="rId21"/>
    <p:sldId id="1724" r:id="rId22"/>
    <p:sldId id="1727" r:id="rId23"/>
    <p:sldId id="1728" r:id="rId24"/>
    <p:sldId id="1681" r:id="rId25"/>
    <p:sldId id="1729" r:id="rId26"/>
    <p:sldId id="1707" r:id="rId27"/>
    <p:sldId id="1730" r:id="rId28"/>
    <p:sldId id="1731" r:id="rId29"/>
    <p:sldId id="1732" r:id="rId30"/>
    <p:sldId id="1733" r:id="rId31"/>
    <p:sldId id="1734" r:id="rId32"/>
    <p:sldId id="1738" r:id="rId33"/>
    <p:sldId id="1739" r:id="rId34"/>
    <p:sldId id="1740" r:id="rId35"/>
    <p:sldId id="1741" r:id="rId36"/>
    <p:sldId id="1742" r:id="rId37"/>
    <p:sldId id="1743" r:id="rId38"/>
    <p:sldId id="1744" r:id="rId39"/>
    <p:sldId id="1735" r:id="rId40"/>
    <p:sldId id="1736" r:id="rId41"/>
    <p:sldId id="1737" r:id="rId42"/>
    <p:sldId id="174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983EC3A-EEC1-3045-A95B-A4A06F23444E}">
          <p14:sldIdLst>
            <p14:sldId id="1725"/>
          </p14:sldIdLst>
        </p14:section>
        <p14:section name="01" id="{59761291-FBE4-B24A-A46A-FFC107B1C6A8}">
          <p14:sldIdLst>
            <p14:sldId id="1719"/>
            <p14:sldId id="1720"/>
            <p14:sldId id="1721"/>
            <p14:sldId id="1722"/>
            <p14:sldId id="1709"/>
            <p14:sldId id="1708"/>
            <p14:sldId id="1711"/>
            <p14:sldId id="1710"/>
            <p14:sldId id="1714"/>
            <p14:sldId id="1596"/>
            <p14:sldId id="1715"/>
            <p14:sldId id="1716"/>
            <p14:sldId id="1712"/>
            <p14:sldId id="1713"/>
            <p14:sldId id="1602"/>
            <p14:sldId id="1723"/>
            <p14:sldId id="1724"/>
          </p14:sldIdLst>
        </p14:section>
        <p14:section name="02" id="{5D9EEF6C-FFD2-9E40-9579-CA24473DB074}">
          <p14:sldIdLst>
            <p14:sldId id="1727"/>
            <p14:sldId id="1728"/>
            <p14:sldId id="1681"/>
            <p14:sldId id="1729"/>
            <p14:sldId id="1707"/>
            <p14:sldId id="1730"/>
            <p14:sldId id="1731"/>
            <p14:sldId id="1732"/>
            <p14:sldId id="1733"/>
            <p14:sldId id="1734"/>
          </p14:sldIdLst>
        </p14:section>
        <p14:section name="03" id="{DF98F2DB-E3BC-E44F-BA53-7422C5344455}">
          <p14:sldIdLst>
            <p14:sldId id="1738"/>
            <p14:sldId id="1739"/>
            <p14:sldId id="1740"/>
            <p14:sldId id="1741"/>
            <p14:sldId id="1742"/>
            <p14:sldId id="1743"/>
            <p14:sldId id="1744"/>
            <p14:sldId id="1735"/>
            <p14:sldId id="1736"/>
            <p14:sldId id="1737"/>
          </p14:sldIdLst>
        </p14:section>
        <p14:section name="outro" id="{6198F652-4601-3843-84BB-C726B55262B1}">
          <p14:sldIdLst>
            <p14:sldId id="174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115C"/>
    <a:srgbClr val="0745A1"/>
    <a:srgbClr val="134B5E"/>
    <a:srgbClr val="343B93"/>
    <a:srgbClr val="7AFB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56"/>
    <p:restoredTop sz="96327"/>
  </p:normalViewPr>
  <p:slideViewPr>
    <p:cSldViewPr snapToGrid="0" snapToObjects="1">
      <p:cViewPr varScale="1">
        <p:scale>
          <a:sx n="156" d="100"/>
          <a:sy n="156" d="100"/>
        </p:scale>
        <p:origin x="184" y="90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73746B-3B96-D54B-AE0C-3E81B0E5F8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EA9AF06-4327-DF43-BE60-54EDB34259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D67128-0ED3-F84C-AB75-26956BD6F773}" type="datetimeFigureOut">
              <a:rPr lang="en-US" smtClean="0"/>
              <a:t>5/26/21</a:t>
            </a:fld>
            <a:endParaRPr lang="en-US"/>
          </a:p>
        </p:txBody>
      </p:sp>
      <p:sp>
        <p:nvSpPr>
          <p:cNvPr id="4" name="Footer Placeholder 3">
            <a:extLst>
              <a:ext uri="{FF2B5EF4-FFF2-40B4-BE49-F238E27FC236}">
                <a16:creationId xmlns:a16="http://schemas.microsoft.com/office/drawing/2014/main" id="{F577DEE5-6FBE-9D4C-A474-E62CED5413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E60C005-6BFD-BE44-9D50-CBFB52F5C2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84DA3A-C8CF-DF4F-9DE4-89742789444F}" type="slidenum">
              <a:rPr lang="en-US" smtClean="0"/>
              <a:t>‹#›</a:t>
            </a:fld>
            <a:endParaRPr lang="en-US"/>
          </a:p>
        </p:txBody>
      </p:sp>
    </p:spTree>
    <p:extLst>
      <p:ext uri="{BB962C8B-B14F-4D97-AF65-F5344CB8AC3E}">
        <p14:creationId xmlns:p14="http://schemas.microsoft.com/office/powerpoint/2010/main" val="13515026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65F564-29A8-0243-B41B-CCCF740F82F1}" type="datetimeFigureOut">
              <a:rPr lang="en-US" smtClean="0"/>
              <a:t>5/26/21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0640C9-DFC2-0345-ADF3-C1176AC99B7C}" type="slidenum">
              <a:rPr lang="en-US" smtClean="0"/>
              <a:t>‹#›</a:t>
            </a:fld>
            <a:endParaRPr lang="en-US"/>
          </a:p>
        </p:txBody>
      </p:sp>
    </p:spTree>
    <p:extLst>
      <p:ext uri="{BB962C8B-B14F-4D97-AF65-F5344CB8AC3E}">
        <p14:creationId xmlns:p14="http://schemas.microsoft.com/office/powerpoint/2010/main" val="3894557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0640C9-DFC2-0345-ADF3-C1176AC99B7C}" type="slidenum">
              <a:rPr lang="en-US" smtClean="0"/>
              <a:t>2</a:t>
            </a:fld>
            <a:endParaRPr lang="en-US"/>
          </a:p>
        </p:txBody>
      </p:sp>
    </p:spTree>
    <p:extLst>
      <p:ext uri="{BB962C8B-B14F-4D97-AF65-F5344CB8AC3E}">
        <p14:creationId xmlns:p14="http://schemas.microsoft.com/office/powerpoint/2010/main" val="2671967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Let’s look at what is involved in building a Microsoft Teams tab.</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Microsoft has design guidelines for creating custom tabs that include the following:</a:t>
            </a:r>
          </a:p>
          <a:p>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Focus on functionality: Tabs work best when they’re built to address a specific need. Focus on a small set of tasks or a subset of data that’s relevant to the channel the tab is in.</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Reduced chrome: Avoid creating multiple panels in a tab, adding layers of navigation, or requiring users to scroll both vertically and horizontally in one tab. In other words, try not to have tabs in your tab.</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Integration: Find ways to notify users about tab activity. For example, post message card to a conversation about tab activity.</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Conversational: Find a way to facilitate conversation around a tab. This ensures that conversations center on the content, data, or process at hand.</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Streamlined access: Make sure you're granting access to the right people at the right time. Keeping your sign in process simple will avoid creating barriers to contribution and collaboration.</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Once you've designed a great Microsoft Teams tab, the next step is to develop it. Tabs are just web apps hosted in an \&lt;iframe\&gt; within the Microsoft Teams client. Developers are free to use any web technologies and frameworks they are most comfortable with to implement the custom tab experience, such as HTML, JavaScript, TypeScript, web frameworks such as React or Angular, and server-side technologies.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last step is to deploy the custom tab. Unlike other Microsoft Teams extensibility options such as bots and message extensions, developers can upload custom tabs directly to a team. Microsoft Teams apps can also be uploaded your tenant’s app gallery for other users to install in their teams.</a:t>
            </a:r>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791913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creating a Microsoft Teams tab, there are some key points to keep in mind.</a:t>
            </a:r>
          </a:p>
          <a:p>
            <a:endParaRPr lang="en-US" dirty="0"/>
          </a:p>
          <a:p>
            <a:r>
              <a:rPr lang="en-US" dirty="0"/>
              <a:t>A Microsoft Teams tab is just a web page hosted by the tab provider or developer. No data related to the tab is stored in Microsoft Teams; the developer of the tab is responsible for all aspects of the tab including data storage, configuration settings and authentication. Microsoft Teams saves only minimal configuration details on the tab, such as the URLs where the content and website of the tab, the name and IDs of the tab.</a:t>
            </a:r>
          </a:p>
          <a:p>
            <a:endParaRPr lang="en-US" dirty="0"/>
          </a:p>
          <a:p>
            <a:r>
              <a:rPr lang="en-US" dirty="0"/>
              <a:t>One thing you may want to consider when building your tab is to implement the user experience more like an application and less like a web page. Many web sites implement the traditional page-to-page and </a:t>
            </a:r>
            <a:r>
              <a:rPr lang="en-US" dirty="0" err="1"/>
              <a:t>postback</a:t>
            </a:r>
            <a:r>
              <a:rPr lang="en-US" dirty="0"/>
              <a:t> style of submitting and presenting information. The users of your tabs are interacting with your application from the Microsoft Teams client. This can be from a desktop, mobile or web experience, but all facilitate a rich client experience. Using web frameworks, such as React, Angular, and </a:t>
            </a:r>
            <a:r>
              <a:rPr lang="en-US" dirty="0" err="1"/>
              <a:t>Vue.js</a:t>
            </a:r>
            <a:r>
              <a:rPr lang="en-US" dirty="0"/>
              <a:t>, you can implement a rich client experience without continuously reloading the page.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26922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provides developers with multiple tools for creating custom Microsoft Teams apps, including custom tabs.</a:t>
            </a:r>
          </a:p>
          <a:p>
            <a:endParaRPr lang="en-US" dirty="0"/>
          </a:p>
          <a:p>
            <a:r>
              <a:rPr lang="en-US" dirty="0"/>
              <a:t>App Studio makes it easy to start creating or integrating your own Microsoft Teams apps, whether you develop custom apps for your enterprise or SaaS applications for teams around the world by streamlining the creation of the manifest and package for your app and providing useful tools like the Card Editor and a React control library. App Studio is a Teams app that can be found in the Teams store. App Studio helps developers preview the rendering of cards and visually edit the manifest file for a Teams app.</a:t>
            </a:r>
          </a:p>
          <a:p>
            <a:endParaRPr lang="en-US" dirty="0"/>
          </a:p>
          <a:p>
            <a:r>
              <a:rPr lang="en-US" dirty="0"/>
              <a:t>Developers have two options for creating the project and resources necessary to implement Microsoft Teams tabs: Node.js or .NET.</a:t>
            </a:r>
          </a:p>
          <a:p>
            <a:endParaRPr lang="en-US" dirty="0"/>
          </a:p>
          <a:p>
            <a:r>
              <a:rPr lang="en-US" dirty="0"/>
              <a:t>Developers who want to create a Node.js based project can use the Microsoft Teams Yeoman Generator. After answering multiple questions related to the project you want to create, the generator will create the scaffolding for your project. This option requires git, Node.js, NPM, and a text editor such as Visual Studio Code.</a:t>
            </a:r>
          </a:p>
          <a:p>
            <a:endParaRPr lang="en-US" dirty="0"/>
          </a:p>
          <a:p>
            <a:r>
              <a:rPr lang="en-US" dirty="0"/>
              <a:t>Developers who want to create a .NET based project can use tooling provided in Visual Studio 2017 or later. Similar to the Node.js option, after selecting the project type and answering multiple questions, Visual Studio will generate the scaffolding for your project. This option only requires git and Visual Studio.</a:t>
            </a: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944471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Microsoft Teams tab might require contextual information to display relevant content, or need basic information about the user, team, or company. The tab may need locale and theme information or need to read the </a:t>
            </a:r>
            <a:r>
              <a:rPr lang="en-US" dirty="0" err="1"/>
              <a:t>entityId</a:t>
            </a:r>
            <a:r>
              <a:rPr lang="en-US" dirty="0"/>
              <a:t> or </a:t>
            </a:r>
            <a:r>
              <a:rPr lang="en-US" dirty="0" err="1"/>
              <a:t>subEntityId</a:t>
            </a:r>
            <a:r>
              <a:rPr lang="en-US" dirty="0"/>
              <a:t> that identifies what is in this tab for additional context.</a:t>
            </a:r>
          </a:p>
          <a:p>
            <a:br>
              <a:rPr lang="en-US" dirty="0"/>
            </a:br>
            <a:r>
              <a:rPr lang="en-US" dirty="0"/>
              <a:t>Microsoft Teams offers two ways to obtain context on the current user or from within Microsoft Teams. When loading the content page for a tab, Microsoft Teams can include placeholder values on the URL that the web application can use to obtain context. The web app, once loaded within Microsoft Teams, can use the Microsoft Teams JavaScript SDK.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354507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Use placeholders in your configuration or content URLs. Microsoft Teams replaces the placeholders with the relevant values when determining the actual configuration or content URL to navigate to. The available placeholders include all fields on the Microsoft Teams Context object available within the JavaScript SDK.</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Some of the values available as URL placeholders are set when the tab was configured while others are set when generating a deep link to the tab. Deep links are used to facilitate tab-to-tab communication.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URL placeholder values include the following: &lt;see slide&gt;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79598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You can also retrieve the information listed above using the Microsoft Teams JavaScript client SDK by calling `</a:t>
            </a:r>
            <a:r>
              <a:rPr lang="en-US" dirty="0" err="1"/>
              <a:t>microsoftTeams.getContext</a:t>
            </a:r>
            <a:r>
              <a:rPr lang="en-US" dirty="0"/>
              <a:t>(function(</a:t>
            </a:r>
            <a:r>
              <a:rPr lang="en-US" dirty="0" err="1"/>
              <a:t>teamsContext</a:t>
            </a:r>
            <a:r>
              <a:rPr lang="en-US" dirty="0"/>
              <a:t>) { …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context values include the following: &lt;see slide&gt;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9922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characteristic of a channel tab that differs from a personal tab is that channel tabs have a configuration experience displayed to the user when the tab is added to a channel. The configuration page defined in the manifest enables the developer to collect any configuration information the web app may need to customize the information show in the tab.</a:t>
            </a:r>
          </a:p>
          <a:p>
            <a:endParaRPr lang="en-US" dirty="0"/>
          </a:p>
          <a:p>
            <a:r>
              <a:rPr lang="en-US" dirty="0"/>
              <a:t>For example, consider a channel tab that displays the contents of a SharePoint list. The configuration page can collect the SharePoint site and list from the user and use that information to retrieve and display the correct list data in the tab.</a:t>
            </a:r>
          </a:p>
          <a:p>
            <a:endParaRPr lang="en-US" dirty="0"/>
          </a:p>
          <a:p>
            <a:r>
              <a:rPr lang="en-US" dirty="0"/>
              <a:t>The configuration page is another web app that the developer must create. The Microsoft Teams SDK allows developers to attach to an event fired when the user saves the configuration information. You're responsible for saving any configuration information your tab will need.</a:t>
            </a:r>
          </a:p>
          <a:p>
            <a:endParaRPr lang="en-US" dirty="0"/>
          </a:p>
          <a:p>
            <a:r>
              <a:rPr lang="en-US" dirty="0"/>
              <a:t>Developers can set the tab’s `</a:t>
            </a:r>
            <a:r>
              <a:rPr lang="en-US" dirty="0" err="1"/>
              <a:t>contentUrl</a:t>
            </a:r>
            <a:r>
              <a:rPr lang="en-US" dirty="0"/>
              <a:t>` and `</a:t>
            </a:r>
            <a:r>
              <a:rPr lang="en-US" dirty="0" err="1"/>
              <a:t>entityId</a:t>
            </a:r>
            <a:r>
              <a:rPr lang="en-US" dirty="0"/>
              <a:t>` from this save method, based on the options specified in the configuration page.</a:t>
            </a:r>
          </a:p>
          <a:p>
            <a:endParaRPr lang="en-US" dirty="0"/>
          </a:p>
          <a:p>
            <a:r>
              <a:rPr lang="en-US" dirty="0"/>
              <a:t>Similar to a personal tab, the content displayed in a channel tab is displayed in an \&lt;iframe\&gt;. The URL loaded in the \&lt;iframe\&gt; is defined by the `</a:t>
            </a:r>
            <a:r>
              <a:rPr lang="en-US" dirty="0" err="1"/>
              <a:t>contentUrl</a:t>
            </a:r>
            <a:r>
              <a:rPr lang="en-US" dirty="0"/>
              <a:t>` specified in the configuration page. The web app can then use the Microsoft Teams JavaScript SDK to obtain the `</a:t>
            </a:r>
            <a:r>
              <a:rPr lang="en-US" dirty="0" err="1"/>
              <a:t>entityId</a:t>
            </a:r>
            <a:r>
              <a:rPr lang="en-US" dirty="0"/>
              <a:t>` and/or `</a:t>
            </a:r>
            <a:r>
              <a:rPr lang="en-US" dirty="0" err="1"/>
              <a:t>subEntityId</a:t>
            </a:r>
            <a:r>
              <a:rPr lang="en-US" dirty="0"/>
              <a:t>` to determine the content to display. These properties can be used to implement tab-to-tab communication using deep linking.</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5/26/21 2:38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1528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Channel tabs are defined within the Microsoft Teams app manifest file’s `</a:t>
            </a:r>
            <a:r>
              <a:rPr lang="en-US" dirty="0" err="1"/>
              <a:t>configurableTabs</a:t>
            </a:r>
            <a:r>
              <a:rPr lang="en-US" dirty="0"/>
              <a:t>` collection.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a:t>
            </a:r>
            <a:r>
              <a:rPr lang="en-US" dirty="0" err="1"/>
              <a:t>configurationUrl</a:t>
            </a:r>
            <a:r>
              <a:rPr lang="en-US" dirty="0"/>
              <a:t>` is the https:// URL to use when configuring the tab. This property is required.</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a:t>
            </a:r>
            <a:r>
              <a:rPr lang="en-US" dirty="0" err="1"/>
              <a:t>canUpdateConfiguration</a:t>
            </a:r>
            <a:r>
              <a:rPr lang="en-US" dirty="0"/>
              <a:t>` property is the value indicating whether an instance of the tab's configuration can be updated by the user after creation. Default: true.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scopes property is an array of the scopes the tab supports. Channel tabs can be either **team** and/or **</a:t>
            </a:r>
            <a:r>
              <a:rPr lang="en-US" dirty="0" err="1"/>
              <a:t>groupchat</a:t>
            </a:r>
            <a:r>
              <a:rPr lang="en-US" dirty="0"/>
              <a:t>** for scopes. This property is required.</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a:t>
            </a:r>
            <a:r>
              <a:rPr lang="en-US" dirty="0" err="1"/>
              <a:t>sharePointPreviewImage</a:t>
            </a:r>
            <a:r>
              <a:rPr lang="en-US" dirty="0"/>
              <a:t>` and `</a:t>
            </a:r>
            <a:r>
              <a:rPr lang="en-US" dirty="0" err="1"/>
              <a:t>supportedSharePointHosts</a:t>
            </a:r>
            <a:r>
              <a:rPr lang="en-US" dirty="0"/>
              <a:t>` properties are option and used to make the tab available as a web part or full app page within SharePoint sites.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375692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configuration page is a web page that you host. When a user chooses to add or update a channel tab, Microsoft Teams will load the `</a:t>
            </a:r>
            <a:r>
              <a:rPr lang="en-US" dirty="0" err="1"/>
              <a:t>configurationUrl</a:t>
            </a:r>
            <a:r>
              <a:rPr lang="en-US" dirty="0"/>
              <a:t>` specified in the app manifest within an \&lt;iframe\&gt; inside the Add Tab dialog.</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In this page, you present options and gather information from the user about what they want in your tab. For example, you may let the user select existing app resources (such as files or task lists) or create new resources just for this tab.</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You may decide a tab’s configuration can or cannot be changed once it has been added to a team. This can be controlled within the app manifest using the `</a:t>
            </a:r>
            <a:r>
              <a:rPr lang="en-US" dirty="0" err="1"/>
              <a:t>canUpdateConfiguration</a:t>
            </a:r>
            <a:r>
              <a:rPr lang="en-US" dirty="0"/>
              <a:t>` flag. By default, this property is set to true.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081895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the channel tab configuration page experience.</a:t>
            </a:r>
          </a:p>
          <a:p>
            <a:endParaRPr lang="en-US" dirty="0"/>
          </a:p>
          <a:p>
            <a:r>
              <a:rPr lang="en-US" dirty="0"/>
              <a:t>The image </a:t>
            </a:r>
            <a:r>
              <a:rPr lang="en-US" sz="900" b="0" kern="1200" dirty="0">
                <a:solidFill>
                  <a:schemeClr val="tx1"/>
                </a:solidFill>
                <a:effectLst/>
                <a:latin typeface="Segoe UI Light" pitchFamily="34" charset="0"/>
                <a:ea typeface="+mn-ea"/>
                <a:cs typeface="+mn-cs"/>
              </a:rPr>
              <a:t>is the configuration page that prompts the user which mapping site to use in the custom tab.</a:t>
            </a:r>
          </a:p>
          <a:p>
            <a:endParaRPr lang="en-US" dirty="0"/>
          </a:p>
          <a:p>
            <a:r>
              <a:rPr lang="en-US" dirty="0"/>
              <a:t>The image on the right shows the tab context menu. If the channel tab doesn't have the `</a:t>
            </a:r>
            <a:r>
              <a:rPr lang="en-US" dirty="0" err="1"/>
              <a:t>canUpdateConfiguration</a:t>
            </a:r>
            <a:r>
              <a:rPr lang="en-US" dirty="0"/>
              <a:t>` property set to false, the Settings option is displayed in the menu. Selecting this menu option will display the configuration page again.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124444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Microsoft Teams enables developers to create custom experiences for users. For the best and most extensible option for adding your service into Teams, create a Microsoft Teams app.</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A Microsoft Teams app is a package of services that you host, that can be distributed through the Microsoft Teams product or uploaded by owners. These apps can consist of custom tabs, bots, messaging extensions, or webhooks and connectors.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For quick one-off integration of your existing webhook, you can take advantage of our webhooks &amp; connectors feature. This ad-hoc extensibility option allows you to set up webhooks / notifications in a specific team, with no additional coding required.</a:t>
            </a:r>
          </a:p>
          <a:p>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345382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pages, just like personal and channel tabs, are just web pages loaded within an \&lt;iframe\&gt;. The developer is responsible for implementing the user interface. Similar to the content pages for tabs, the web page used as a configuration page must be permitted to load within an \&lt;iframe\&gt;.</a:t>
            </a:r>
          </a:p>
          <a:p>
            <a:endParaRPr lang="en-US" dirty="0"/>
          </a:p>
          <a:p>
            <a:r>
              <a:rPr lang="en-US" dirty="0"/>
              <a:t>One requirement for configuration pages is they must notify Microsoft Teams when the settings have been configured and saved. This is done by registering a save handler using the `</a:t>
            </a:r>
            <a:r>
              <a:rPr lang="en-US" dirty="0" err="1"/>
              <a:t>registerOnSaveHandler</a:t>
            </a:r>
            <a:r>
              <a:rPr lang="en-US" dirty="0"/>
              <a:t>()` event. Within your handler for this event, use the `</a:t>
            </a:r>
            <a:r>
              <a:rPr lang="en-US" dirty="0" err="1"/>
              <a:t>microsoftTeams.settings.setSettings</a:t>
            </a:r>
            <a:r>
              <a:rPr lang="en-US" dirty="0"/>
              <a:t>()` method to update the tab’s settings and the `</a:t>
            </a:r>
            <a:r>
              <a:rPr lang="en-US" dirty="0" err="1"/>
              <a:t>saveEvent.notifySuccess</a:t>
            </a:r>
            <a:r>
              <a:rPr lang="en-US" dirty="0"/>
              <a:t>()` method to make Microsoft Teams aware the settings were successfully saved.</a:t>
            </a:r>
          </a:p>
          <a:p>
            <a:endParaRPr lang="en-US" dirty="0"/>
          </a:p>
          <a:p>
            <a:r>
              <a:rPr lang="en-US" dirty="0"/>
              <a:t>Microsoft Teams tab developers are responsible for saving any configuration information your tab will need.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80565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code is what you will use to save any settings from the configuration page in your web app as well as notify Microsoft Teams the settings were saved successfully.</a:t>
            </a:r>
          </a:p>
          <a:p>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Register your handler when the save button is clicked in the configuration page by calling the `</a:t>
            </a:r>
            <a:r>
              <a:rPr lang="en-US" dirty="0" err="1"/>
              <a:t>microsoftTeams.settings.registerOnSaveHandler</a:t>
            </a:r>
            <a:r>
              <a:rPr lang="en-US" dirty="0"/>
              <a:t>()` method from the Microsoft Teams JavaScript SDK.</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dirty="0" err="1"/>
              <a:t>microsoftTeams.settings.setSettings</a:t>
            </a:r>
            <a:r>
              <a:rPr lang="en-US" dirty="0"/>
              <a:t>()` method to save any settings on the channel tab. Finally, notify Microsoft Teams the configuration page completed successfully by calling the `</a:t>
            </a:r>
            <a:r>
              <a:rPr lang="en-US" dirty="0" err="1"/>
              <a:t>saveEvent.notifySuccess</a:t>
            </a:r>
            <a:r>
              <a:rPr lang="en-US" dirty="0"/>
              <a:t>()` method.</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40687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Channel tabs can be configured with a removal page. This page is displayed when a channel tab is removed from a channel or group chat. Developers can use this page to clean up any resources that may have been created when adding the tab to the channel.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6241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applications that you build as custom tabs for Microsoft Teams may need to access protected resources. Many of these resources, such as secured HTTP APIs, require that users authenticate and provide an OAuth 2.0 access token when submitting their request.</a:t>
            </a:r>
          </a:p>
          <a:p>
            <a:endParaRPr lang="en-US" dirty="0"/>
          </a:p>
          <a:p>
            <a:r>
              <a:rPr lang="en-US" dirty="0"/>
              <a:t>Microsoft Teams has built in support for enabling these applications, but the entire authentication process and flow is the responsibility of the developer to implement in the web applications used to implement the custom tabs.</a:t>
            </a:r>
          </a:p>
          <a:p>
            <a:endParaRPr lang="en-US" dirty="0"/>
          </a:p>
          <a:p>
            <a:r>
              <a:rPr lang="en-US" dirty="0"/>
              <a:t>OAuth 2.0 is an open standard for authentication and authorization used by Azure AD and many other identity providers. Microsoft Teams tabs can use OAuth 2.0 implicit grant flow to enable users to authenticate and access these protected resources.</a:t>
            </a:r>
          </a:p>
          <a:p>
            <a:endParaRPr lang="en-US" dirty="0"/>
          </a:p>
          <a:p>
            <a:r>
              <a:rPr lang="en-US" dirty="0"/>
              <a:t>One thing to keep in mind when building custom tabs that require the user to be authenticated: don't assume the current user in Teams is the authenticated user. The Microsoft Teams context can provide information about the current user, such as context hints like the current user’s ID, but your tab shouldn't treat it as a proof of identity.</a:t>
            </a:r>
          </a:p>
          <a:p>
            <a:endParaRPr lang="en-US" dirty="0"/>
          </a:p>
          <a:p>
            <a:r>
              <a:rPr lang="en-US" dirty="0"/>
              <a:t>Recall that a custom tab is just an \&lt;iframe\&gt; displaying the contents of a web application. Your web app can use placeholder values added to the URL by Microsoft Teams such as the current user’s profile name (also known as the `</a:t>
            </a:r>
            <a:r>
              <a:rPr lang="en-US" dirty="0" err="1"/>
              <a:t>userProfileName</a:t>
            </a:r>
            <a:r>
              <a:rPr lang="en-US" dirty="0"/>
              <a:t>` or UPN). A malicious user could send someone a URL that loads your web app with someone </a:t>
            </a:r>
            <a:r>
              <a:rPr lang="en-US" dirty="0" err="1"/>
              <a:t>elses</a:t>
            </a:r>
            <a:r>
              <a:rPr lang="en-US" dirty="0"/>
              <a:t> profile in the URL with the goal of obtaining someone </a:t>
            </a:r>
            <a:r>
              <a:rPr lang="en-US" dirty="0" err="1"/>
              <a:t>elses</a:t>
            </a:r>
            <a:r>
              <a:rPr lang="en-US" dirty="0"/>
              <a:t> information.</a:t>
            </a:r>
          </a:p>
          <a:p>
            <a:endParaRPr lang="en-US" dirty="0"/>
          </a:p>
          <a:p>
            <a:r>
              <a:rPr lang="en-US" dirty="0"/>
              <a:t>Therefore, you should never treat this information as proof of identity of the current user. Instead, use it as the login hint when prompting the user to sign in.</a:t>
            </a:r>
          </a:p>
          <a:p>
            <a:endParaRPr lang="en-US" dirty="0"/>
          </a:p>
          <a:p>
            <a:r>
              <a:rPr lang="en-US" dirty="0"/>
              <a:t>Many identity providers, including Azure AD, don't allow their login experiences to be hosted in an \&lt;iframe\&gt;. Because all tabs in Microsoft Teams are \&lt;\&lt;iframe\&gt;\&gt;, you will implement a popup window pattern to initiate the authentication process. This popup should only be initiated by a user action; it should not open automatically. Popups that open automatically are likely to trigger the browser’s popup blocker and confuse the user experience. Create a button within the tab’s configuration or content page that initiates the authentication process.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01060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 basic understanding of the OAuth 2.0 implicit grant flow is a prerequisite for working with authentication in Microsoft Teams tabs. The UML sequence diagram here documents the process</a:t>
            </a:r>
          </a:p>
          <a:p>
            <a:endParaRPr lang="en-US" sz="900" b="0" i="0" kern="1200" dirty="0">
              <a:solidFill>
                <a:schemeClr val="tx1"/>
              </a:solidFill>
              <a:effectLst/>
              <a:latin typeface="Segoe UI Light" pitchFamily="34" charset="0"/>
              <a:ea typeface="+mn-ea"/>
              <a:cs typeface="+mn-cs"/>
            </a:endParaRP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The user interacts with the content on the tab configuration or content page, commonly implemented using a button that will initiate the sign-in process.</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The tab builds the URL for its authentication start page, optionally using information from URL placeholders or by calling `</a:t>
            </a:r>
            <a:r>
              <a:rPr lang="en-US" sz="900" b="0" i="0" kern="1200" dirty="0" err="1">
                <a:solidFill>
                  <a:schemeClr val="tx1"/>
                </a:solidFill>
                <a:effectLst/>
                <a:latin typeface="Segoe UI Light" pitchFamily="34" charset="0"/>
                <a:ea typeface="+mn-ea"/>
                <a:cs typeface="+mn-cs"/>
              </a:rPr>
              <a:t>microsoftTeams.getContext</a:t>
            </a:r>
            <a:r>
              <a:rPr lang="en-US" sz="900" b="0" i="0" kern="1200" dirty="0">
                <a:solidFill>
                  <a:schemeClr val="tx1"/>
                </a:solidFill>
                <a:effectLst/>
                <a:latin typeface="Segoe UI Light" pitchFamily="34" charset="0"/>
                <a:ea typeface="+mn-ea"/>
                <a:cs typeface="+mn-cs"/>
              </a:rPr>
              <a:t>()`. This Microsoft Teams JavaScript SDK method streamlines the authentication experience for the user. For example, when authenticating with Azure AD, if the `</a:t>
            </a:r>
            <a:r>
              <a:rPr lang="en-US" sz="900" b="0" i="0" kern="1200" dirty="0" err="1">
                <a:solidFill>
                  <a:schemeClr val="tx1"/>
                </a:solidFill>
                <a:effectLst/>
                <a:latin typeface="Segoe UI Light" pitchFamily="34" charset="0"/>
                <a:ea typeface="+mn-ea"/>
                <a:cs typeface="+mn-cs"/>
              </a:rPr>
              <a:t>loginHint</a:t>
            </a:r>
            <a:r>
              <a:rPr lang="en-US" sz="900" b="0" i="0" kern="1200" dirty="0">
                <a:solidFill>
                  <a:schemeClr val="tx1"/>
                </a:solidFill>
                <a:effectLst/>
                <a:latin typeface="Segoe UI Light" pitchFamily="34" charset="0"/>
                <a:ea typeface="+mn-ea"/>
                <a:cs typeface="+mn-cs"/>
              </a:rPr>
              <a:t>` parameter is set to the user's email address, the user may not even have to sign in if they have done so recently. The may not have to sign in because Azure AD will use the user's cached credentials if possible. In this scenario, the popup will flash briefly and then disappear.</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The tab then calls the `</a:t>
            </a:r>
            <a:r>
              <a:rPr lang="en-US" sz="900" b="0" i="0" kern="1200" dirty="0" err="1">
                <a:solidFill>
                  <a:schemeClr val="tx1"/>
                </a:solidFill>
                <a:effectLst/>
                <a:latin typeface="Segoe UI Light" pitchFamily="34" charset="0"/>
                <a:ea typeface="+mn-ea"/>
                <a:cs typeface="+mn-cs"/>
              </a:rPr>
              <a:t>microsoftTeams.authentication.authenticate</a:t>
            </a:r>
            <a:r>
              <a:rPr lang="en-US" sz="900" b="0" i="0" kern="1200" dirty="0">
                <a:solidFill>
                  <a:schemeClr val="tx1"/>
                </a:solidFill>
                <a:effectLst/>
                <a:latin typeface="Segoe UI Light" pitchFamily="34" charset="0"/>
                <a:ea typeface="+mn-ea"/>
                <a:cs typeface="+mn-cs"/>
              </a:rPr>
              <a:t>()` method and registers the `</a:t>
            </a:r>
            <a:r>
              <a:rPr lang="en-US" sz="900" b="0" i="0" kern="1200" dirty="0" err="1">
                <a:solidFill>
                  <a:schemeClr val="tx1"/>
                </a:solidFill>
                <a:effectLst/>
                <a:latin typeface="Segoe UI Light" pitchFamily="34" charset="0"/>
                <a:ea typeface="+mn-ea"/>
                <a:cs typeface="+mn-cs"/>
              </a:rPr>
              <a:t>successCallback</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failureCallback</a:t>
            </a:r>
            <a:r>
              <a:rPr lang="en-US" sz="900" b="0" i="0" kern="1200" dirty="0">
                <a:solidFill>
                  <a:schemeClr val="tx1"/>
                </a:solidFill>
                <a:effectLst/>
                <a:latin typeface="Segoe UI Light" pitchFamily="34" charset="0"/>
                <a:ea typeface="+mn-ea"/>
                <a:cs typeface="+mn-cs"/>
              </a:rPr>
              <a:t>` functions.</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Microsoft Teams opens the start page in an \&lt;iframe\&gt; in a pop-up window. The start page generates random state data, saves it for future validation, and redirects to the identity provider's authorize endpoint (such as **https://</a:t>
            </a:r>
            <a:r>
              <a:rPr lang="en-US" sz="900" b="0" i="0" kern="1200" dirty="0" err="1">
                <a:solidFill>
                  <a:schemeClr val="tx1"/>
                </a:solidFill>
                <a:effectLst/>
                <a:latin typeface="Segoe UI Light" pitchFamily="34" charset="0"/>
                <a:ea typeface="+mn-ea"/>
                <a:cs typeface="+mn-cs"/>
              </a:rPr>
              <a:t>login.microsoftonline.com</a:t>
            </a:r>
            <a:r>
              <a:rPr lang="en-US" sz="900" b="0" i="0" kern="1200" dirty="0">
                <a:solidFill>
                  <a:schemeClr val="tx1"/>
                </a:solidFill>
                <a:effectLst/>
                <a:latin typeface="Segoe UI Light" pitchFamily="34" charset="0"/>
                <a:ea typeface="+mn-ea"/>
                <a:cs typeface="+mn-cs"/>
              </a:rPr>
              <a:t>/{tenant ID}/oauth2/authorize** for Azure AD).</a:t>
            </a:r>
          </a:p>
          <a:p>
            <a:pPr marL="445862" lvl="1" indent="-228600">
              <a:buFont typeface="+mj-lt"/>
              <a:buAutoNum type="arabicPeriod"/>
            </a:pPr>
            <a:r>
              <a:rPr lang="en-US" sz="900" b="0" i="0" kern="1200" dirty="0">
                <a:solidFill>
                  <a:schemeClr val="tx1"/>
                </a:solidFill>
                <a:effectLst/>
                <a:latin typeface="Segoe UI Light" pitchFamily="34" charset="0"/>
                <a:ea typeface="+mn-ea"/>
                <a:cs typeface="+mn-cs"/>
              </a:rPr>
              <a:t>Like other application auth flows in Microsoft Teams, the start page must be on a domain that's in its `</a:t>
            </a:r>
            <a:r>
              <a:rPr lang="en-US" sz="900" b="0" i="0" kern="1200" dirty="0" err="1">
                <a:solidFill>
                  <a:schemeClr val="tx1"/>
                </a:solidFill>
                <a:effectLst/>
                <a:latin typeface="Segoe UI Light" pitchFamily="34" charset="0"/>
                <a:ea typeface="+mn-ea"/>
                <a:cs typeface="+mn-cs"/>
              </a:rPr>
              <a:t>validDomains</a:t>
            </a:r>
            <a:r>
              <a:rPr lang="en-US" sz="900" b="0" i="0" kern="1200" dirty="0">
                <a:solidFill>
                  <a:schemeClr val="tx1"/>
                </a:solidFill>
                <a:effectLst/>
                <a:latin typeface="Segoe UI Light" pitchFamily="34" charset="0"/>
                <a:ea typeface="+mn-ea"/>
                <a:cs typeface="+mn-cs"/>
              </a:rPr>
              <a:t>` list, and on the same domain as the post-login redirect page.</a:t>
            </a:r>
          </a:p>
          <a:p>
            <a:pPr marL="445862" lvl="1" indent="-228600">
              <a:buFont typeface="+mj-lt"/>
              <a:buAutoNum type="arabicPeriod"/>
            </a:pPr>
            <a:r>
              <a:rPr lang="en-US" sz="900" b="0" i="0" kern="1200" dirty="0">
                <a:solidFill>
                  <a:schemeClr val="tx1"/>
                </a:solidFill>
                <a:effectLst/>
                <a:latin typeface="Segoe UI Light" pitchFamily="34" charset="0"/>
                <a:ea typeface="+mn-ea"/>
                <a:cs typeface="+mn-cs"/>
              </a:rPr>
              <a:t>IMPORTANT: The OAuth 2.0 implicit grant flow calls for a state parameter in the authentication request which contains unique session data to prevent a cross-site request forgery attack. The examples below use a randomly-generated GUID for the state data.</a:t>
            </a:r>
          </a:p>
          <a:p>
            <a:pPr marL="228600" lvl="0" indent="-228600">
              <a:buFont typeface="+mj-lt"/>
              <a:buAutoNum type="arabicPeriod"/>
            </a:pPr>
            <a:r>
              <a:rPr lang="en-US" sz="900" b="0" i="0" kern="1200" dirty="0">
                <a:solidFill>
                  <a:schemeClr val="tx1"/>
                </a:solidFill>
                <a:effectLst/>
                <a:latin typeface="Segoe UI Light" pitchFamily="34" charset="0"/>
                <a:ea typeface="+mn-ea"/>
                <a:cs typeface="+mn-cs"/>
              </a:rPr>
              <a:t>The user, on the identity provider's site, signs in and grants access for the required permissions defined in the application’s configuration to the custom tab.</a:t>
            </a:r>
          </a:p>
          <a:p>
            <a:pPr marL="228600" lvl="0" indent="-228600">
              <a:buFont typeface="+mj-lt"/>
              <a:buAutoNum type="arabicPeriod"/>
            </a:pPr>
            <a:r>
              <a:rPr lang="en-US" sz="900" b="0" i="0" kern="1200" dirty="0">
                <a:solidFill>
                  <a:schemeClr val="tx1"/>
                </a:solidFill>
                <a:effectLst/>
                <a:latin typeface="Segoe UI Light" pitchFamily="34" charset="0"/>
                <a:ea typeface="+mn-ea"/>
                <a:cs typeface="+mn-cs"/>
              </a:rPr>
              <a:t>The identity provider redirects the user to the tab's OAuth 2.0 redirect page with an access token.</a:t>
            </a:r>
          </a:p>
          <a:p>
            <a:pPr marL="228600" lvl="0" indent="-228600">
              <a:buFont typeface="+mj-lt"/>
              <a:buAutoNum type="arabicPeriod"/>
            </a:pPr>
            <a:r>
              <a:rPr lang="en-US" sz="900" b="0" i="0" kern="1200" dirty="0">
                <a:solidFill>
                  <a:schemeClr val="tx1"/>
                </a:solidFill>
                <a:effectLst/>
                <a:latin typeface="Segoe UI Light" pitchFamily="34" charset="0"/>
                <a:ea typeface="+mn-ea"/>
                <a:cs typeface="+mn-cs"/>
              </a:rPr>
              <a:t>The tab checks that the returned state value matches what was saved earlier, and calls `</a:t>
            </a:r>
            <a:r>
              <a:rPr lang="en-US" sz="900" b="0" i="0" kern="1200" dirty="0" err="1">
                <a:solidFill>
                  <a:schemeClr val="tx1"/>
                </a:solidFill>
                <a:effectLst/>
                <a:latin typeface="Segoe UI Light" pitchFamily="34" charset="0"/>
                <a:ea typeface="+mn-ea"/>
                <a:cs typeface="+mn-cs"/>
              </a:rPr>
              <a:t>microsoftTeams.authentication.notifySuccess</a:t>
            </a:r>
            <a:r>
              <a:rPr lang="en-US" sz="900" b="0" i="0" kern="1200" dirty="0">
                <a:solidFill>
                  <a:schemeClr val="tx1"/>
                </a:solidFill>
                <a:effectLst/>
                <a:latin typeface="Segoe UI Light" pitchFamily="34" charset="0"/>
                <a:ea typeface="+mn-ea"/>
                <a:cs typeface="+mn-cs"/>
              </a:rPr>
              <a:t>()`, which in turn calls the `</a:t>
            </a:r>
            <a:r>
              <a:rPr lang="en-US" sz="900" b="0" i="0" kern="1200" dirty="0" err="1">
                <a:solidFill>
                  <a:schemeClr val="tx1"/>
                </a:solidFill>
                <a:effectLst/>
                <a:latin typeface="Segoe UI Light" pitchFamily="34" charset="0"/>
                <a:ea typeface="+mn-ea"/>
                <a:cs typeface="+mn-cs"/>
              </a:rPr>
              <a:t>successCallback</a:t>
            </a:r>
            <a:r>
              <a:rPr lang="en-US" sz="900" b="0" i="0" kern="1200" dirty="0">
                <a:solidFill>
                  <a:schemeClr val="tx1"/>
                </a:solidFill>
                <a:effectLst/>
                <a:latin typeface="Segoe UI Light" pitchFamily="34" charset="0"/>
                <a:ea typeface="+mn-ea"/>
                <a:cs typeface="+mn-cs"/>
              </a:rPr>
              <a:t>` function registered in the initial setup of this flow.</a:t>
            </a:r>
          </a:p>
          <a:p>
            <a:pPr marL="228600" lvl="0" indent="-228600">
              <a:buFont typeface="+mj-lt"/>
              <a:buAutoNum type="arabicPeriod"/>
            </a:pPr>
            <a:r>
              <a:rPr lang="en-US" sz="900" b="0" i="0" kern="1200" dirty="0">
                <a:solidFill>
                  <a:schemeClr val="tx1"/>
                </a:solidFill>
                <a:effectLst/>
                <a:latin typeface="Segoe UI Light" pitchFamily="34" charset="0"/>
                <a:ea typeface="+mn-ea"/>
                <a:cs typeface="+mn-cs"/>
              </a:rPr>
              <a:t>Microsoft Teams closes the pop-up window.</a:t>
            </a:r>
          </a:p>
          <a:p>
            <a:pPr marL="228600" lvl="0" indent="-228600">
              <a:buFont typeface="+mj-lt"/>
              <a:buAutoNum type="arabicPeriod"/>
            </a:pPr>
            <a:r>
              <a:rPr lang="en-US" sz="900" b="0" i="0" kern="1200" dirty="0">
                <a:solidFill>
                  <a:schemeClr val="tx1"/>
                </a:solidFill>
                <a:effectLst/>
                <a:latin typeface="Segoe UI Light" pitchFamily="34" charset="0"/>
                <a:ea typeface="+mn-ea"/>
                <a:cs typeface="+mn-cs"/>
              </a:rPr>
              <a:t>The tab either displays configuration UI or refreshes or reloads the tabs content, depending on where the user started from.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829184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implementing authentication in your Microsoft Teams tab, you must first configure your identity provider. In a scenario where Azure AD is the selected identity provider, you need to register a new Azure AD application and define the permissions, that the application needs. The user will be required to consent these permissions to the application when they first sign in to the application.</a:t>
            </a:r>
          </a:p>
          <a:p>
            <a:endParaRPr lang="en-US" dirty="0"/>
          </a:p>
          <a:p>
            <a:r>
              <a:rPr lang="en-US" dirty="0"/>
              <a:t>The Microsoft Teams JavaScript SDK contains an API to initiate the popup authentication process. The `</a:t>
            </a:r>
            <a:r>
              <a:rPr lang="en-US" dirty="0" err="1"/>
              <a:t>microsoftTeams.authentication.authenticate</a:t>
            </a:r>
            <a:r>
              <a:rPr lang="en-US" dirty="0"/>
              <a:t>()` method takes a single configuration object in as a parameter. This configuration object enables you to specify the URL of the page that initiates the authentication flow as well as the success and failure callback handlers when the process completes.</a:t>
            </a:r>
          </a:p>
          <a:p>
            <a:endParaRPr lang="en-US" dirty="0"/>
          </a:p>
          <a:p>
            <a:r>
              <a:rPr lang="en-US" dirty="0"/>
              <a:t>If the authentication process failed, that Microsoft Teams will report back two with the error. This includes two predefined predefined failure reasons specific to Microsoft Teams:</a:t>
            </a:r>
          </a:p>
          <a:p>
            <a:endParaRPr lang="en-US" dirty="0"/>
          </a:p>
          <a:p>
            <a:r>
              <a:rPr lang="en-US" dirty="0"/>
              <a:t>- The **</a:t>
            </a:r>
            <a:r>
              <a:rPr lang="en-US" dirty="0" err="1"/>
              <a:t>CancelledByUser</a:t>
            </a:r>
            <a:r>
              <a:rPr lang="en-US" dirty="0"/>
              <a:t>** reason indicates the user closed the popup before completing the authentication flow.</a:t>
            </a:r>
          </a:p>
          <a:p>
            <a:r>
              <a:rPr lang="en-US" dirty="0"/>
              <a:t>- The **</a:t>
            </a:r>
            <a:r>
              <a:rPr lang="en-US" dirty="0" err="1"/>
              <a:t>FailedToOpenWindow</a:t>
            </a:r>
            <a:r>
              <a:rPr lang="en-US" dirty="0"/>
              <a:t>** reason indicates Microsoft Teams was unable to open the popup window. When running Microsoft Teams in a browser, this error indicates that the window was blocked by the browser’s popup blocker. You are also free to provide your own authentication failure reasons.</a:t>
            </a:r>
          </a:p>
          <a:p>
            <a:endParaRPr lang="en-US" dirty="0"/>
          </a:p>
          <a:p>
            <a:r>
              <a:rPr lang="en-US" dirty="0"/>
              <a:t>If the authentication process succeeded, you can refresh or reload the page to show content relevant to the newly authenticated user or display the error reason.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826208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authentication popup page a bit more. The primary goal of this popup page is to redirect the user to the configured identity provider to sign in. The popup is enabling you to avoid the limitation that many identity providers do not allow their sign-in forms to be loaded within an \&lt;iframe\&gt;.</a:t>
            </a:r>
          </a:p>
          <a:p>
            <a:endParaRPr lang="en-US" dirty="0"/>
          </a:p>
          <a:p>
            <a:r>
              <a:rPr lang="en-US" dirty="0"/>
              <a:t>This popup page can be handled in one of two ways. You can implement a server-side sign-in process by redirecting the user to the identity provider’s sign-in page using the HTTP 302 redirect response or you can use a client-side option. To implement the client-side option, use `the </a:t>
            </a:r>
            <a:r>
              <a:rPr lang="en-US" dirty="0" err="1"/>
              <a:t>window.location.assign</a:t>
            </a:r>
            <a:r>
              <a:rPr lang="en-US" dirty="0"/>
              <a:t>()` method to change the </a:t>
            </a:r>
            <a:r>
              <a:rPr lang="en-US" dirty="0" err="1"/>
              <a:t>url</a:t>
            </a:r>
            <a:r>
              <a:rPr lang="en-US" dirty="0"/>
              <a:t> of the current page to the identity provider’s sign-in page.</a:t>
            </a:r>
          </a:p>
          <a:p>
            <a:endParaRPr lang="en-US" dirty="0"/>
          </a:p>
          <a:p>
            <a:r>
              <a:rPr lang="en-US" dirty="0"/>
              <a:t>If your identity provider allows you to specify a login hint, such as Azure AD, you can provide that in the sign-in process by retrieving the user’s principal name from the current Microsoft Teams context.</a:t>
            </a:r>
          </a:p>
          <a:p>
            <a:endParaRPr lang="en-US" dirty="0"/>
          </a:p>
          <a:p>
            <a:r>
              <a:rPr lang="en-US" dirty="0"/>
              <a:t>The OAuth 2.0 implicit grant flow calls for a **state** parameter in the authentication request. This contains a string unique to the session you can use to prevent a cross-site request forgery (CSRF) attack. The state can be a random string that you'll check when receiving the authentication response from the identity provider. The recommended practice is to only accept the response from the identity provider if the provided state property contents match the value you submitted in the initial request. If the two state values to not match, you may be the target of a CSRF attack.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687339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covered the authentication process, let’s look at the relevant code for each of the parts involved in the popup window pattern.</a:t>
            </a:r>
          </a:p>
          <a:p>
            <a:endParaRPr lang="en-US" dirty="0"/>
          </a:p>
          <a:p>
            <a:r>
              <a:rPr lang="en-US" dirty="0"/>
              <a:t>The code on this page is triggered by the user action, such as clicking on a button within the configuration tab or content page for a tab. It uses the Microsoft Teams JavaScript SDK to call the authenticate() method. This method sets the size of the popup window, the success, and failure callbacks and the initial URL for the popup page.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280495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authentication start page loaded within the popup has one job: to redirect the user to the chosen identity provider’s sign-in page.</a:t>
            </a:r>
          </a:p>
          <a:p>
            <a:endParaRPr lang="en-US" dirty="0"/>
          </a:p>
          <a:p>
            <a:r>
              <a:rPr lang="en-US" dirty="0"/>
              <a:t>This code uses the Azure Active Directory Authentication Library JavaScript (</a:t>
            </a:r>
            <a:r>
              <a:rPr lang="en-US" dirty="0" err="1"/>
              <a:t>ADAL.js</a:t>
            </a:r>
            <a:r>
              <a:rPr lang="en-US" dirty="0"/>
              <a:t>) to handle the process. You must specify the ID of the application as the `</a:t>
            </a:r>
            <a:r>
              <a:rPr lang="en-US" dirty="0" err="1"/>
              <a:t>clientID</a:t>
            </a:r>
            <a:r>
              <a:rPr lang="en-US" dirty="0"/>
              <a:t>` and the URL of the page Azure AD should redirect the user to after going through the sign-in process.</a:t>
            </a:r>
          </a:p>
          <a:p>
            <a:endParaRPr lang="en-US" dirty="0"/>
          </a:p>
          <a:p>
            <a:r>
              <a:rPr lang="en-US" dirty="0"/>
              <a:t>Notice the code that overrides the `</a:t>
            </a:r>
            <a:r>
              <a:rPr lang="en-US" dirty="0" err="1"/>
              <a:t>displayCall</a:t>
            </a:r>
            <a:r>
              <a:rPr lang="en-US" dirty="0"/>
              <a:t>()` method. This method is giving you a chance to change the URL the user is redirected to when the `login()` method is called. In this case, we are including the scope parameter on the request to ensure Azure AD includes an ID token that contains information about the newly authenticated user.</a:t>
            </a:r>
          </a:p>
          <a:p>
            <a:endParaRPr lang="en-US" dirty="0"/>
          </a:p>
          <a:p>
            <a:r>
              <a:rPr lang="en-US" dirty="0"/>
              <a:t>Finally, the `login()` method is called to start the authentication process. The `login()` method will redirect the user to the Azure AD authorization endpoint.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03540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user has completed the authentication process with Azure AD, regardless if they were successful or failed the authentication process, they are redirected back to the specified redirect URL.</a:t>
            </a:r>
          </a:p>
          <a:p>
            <a:endParaRPr lang="en-US" dirty="0"/>
          </a:p>
          <a:p>
            <a:r>
              <a:rPr lang="en-US" dirty="0"/>
              <a:t>This code uses the </a:t>
            </a:r>
            <a:r>
              <a:rPr lang="en-US" dirty="0" err="1"/>
              <a:t>ADAL.js</a:t>
            </a:r>
            <a:r>
              <a:rPr lang="en-US" dirty="0"/>
              <a:t> library to check if the user successfully signed in by trying to retrieve the current user by calling the `</a:t>
            </a:r>
            <a:r>
              <a:rPr lang="en-US" dirty="0" err="1"/>
              <a:t>authContext.getCachedUser</a:t>
            </a:r>
            <a:r>
              <a:rPr lang="en-US" dirty="0"/>
              <a:t>()` method. If so, it then requests an OAuth 2.0 access token from the Azure AD for the specified resource. In this case, the code is requesting an access token for the Microsoft Graph.</a:t>
            </a:r>
          </a:p>
          <a:p>
            <a:endParaRPr lang="en-US" dirty="0"/>
          </a:p>
          <a:p>
            <a:r>
              <a:rPr lang="en-US" dirty="0"/>
              <a:t>If a token is received, notify Microsoft Teams of a successful authentication flow and return the access token by calling the `</a:t>
            </a:r>
            <a:r>
              <a:rPr lang="en-US" dirty="0" err="1"/>
              <a:t>notifySuccess</a:t>
            </a:r>
            <a:r>
              <a:rPr lang="en-US" dirty="0"/>
              <a:t>()` method. If a token was not received, notify the tab by calling `</a:t>
            </a:r>
            <a:r>
              <a:rPr lang="en-US" dirty="0" err="1"/>
              <a:t>notifyFailure</a:t>
            </a:r>
            <a:r>
              <a:rPr lang="en-US" dirty="0"/>
              <a:t>()` with the specified error.</a:t>
            </a:r>
          </a:p>
          <a:p>
            <a:endParaRPr lang="en-US" dirty="0"/>
          </a:p>
          <a:p>
            <a:r>
              <a:rPr lang="en-US" dirty="0"/>
              <a:t>Calling either of these methods will trigger Microsoft Teams to close the popup window and execute your previously defined callback functions.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596906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Apps in Microsoft Teams allow you to make your service available to users in the contexts - or "scopes" - that make the most sense.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 declare precisely which capabilities you support, in which scopes, via your app package's manifest file. Microsoft Teams app capabilities (such as bots, tabs, and so on) are available in most scopes. These capabilities are offered via a single Microsoft Teams app package that users can acquire through the Microsoft Teams in-product app gallery, the Office Store, or uploaded directly by your organization.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34224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Silent authentication in Azure Active Directory (Azure AD) is a simplified form of single sign-on (SSO). Its purpose is to minimize the number of times a user needs to enter login credentials while using your app.</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If you want to keep your code client-side, you can use </a:t>
            </a:r>
            <a:r>
              <a:rPr lang="en-US" sz="900" b="0" i="0" kern="1200" dirty="0" err="1">
                <a:solidFill>
                  <a:schemeClr val="tx1"/>
                </a:solidFill>
                <a:effectLst/>
                <a:latin typeface="Segoe UI Light" pitchFamily="34" charset="0"/>
                <a:ea typeface="+mn-ea"/>
                <a:cs typeface="+mn-cs"/>
              </a:rPr>
              <a:t>ADAL.js</a:t>
            </a:r>
            <a:r>
              <a:rPr lang="en-US" sz="900" b="0" i="0" kern="1200" dirty="0">
                <a:solidFill>
                  <a:schemeClr val="tx1"/>
                </a:solidFill>
                <a:effectLst/>
                <a:latin typeface="Segoe UI Light" pitchFamily="34" charset="0"/>
                <a:ea typeface="+mn-ea"/>
                <a:cs typeface="+mn-cs"/>
              </a:rPr>
              <a:t> to attempt to acquire an Azure AD access token silently. This means that the user may never see a popup dialog if they have signed in recently.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a:t>
            </a:r>
            <a:r>
              <a:rPr lang="en-US" sz="900" b="0" i="0" kern="1200" dirty="0" err="1">
                <a:solidFill>
                  <a:schemeClr val="tx1"/>
                </a:solidFill>
                <a:effectLst/>
                <a:latin typeface="Segoe UI Light" pitchFamily="34" charset="0"/>
                <a:ea typeface="+mn-ea"/>
                <a:cs typeface="+mn-cs"/>
              </a:rPr>
              <a:t>ADAL.js</a:t>
            </a:r>
            <a:r>
              <a:rPr lang="en-US" sz="900" b="0" i="0" kern="1200" dirty="0">
                <a:solidFill>
                  <a:schemeClr val="tx1"/>
                </a:solidFill>
                <a:effectLst/>
                <a:latin typeface="Segoe UI Light" pitchFamily="34" charset="0"/>
                <a:ea typeface="+mn-ea"/>
                <a:cs typeface="+mn-cs"/>
              </a:rPr>
              <a:t> library creates a hidden \&lt;iframe\&gt; for OAuth 2.0 implicit grant flow, but it specifies prompt=none so that Azure AD never shows the login page. If user interaction is required because the user needs to sign in or grant access to the application, Azure AD will immediately return an error that </a:t>
            </a:r>
            <a:r>
              <a:rPr lang="en-US" sz="900" b="0" i="0" kern="1200" dirty="0" err="1">
                <a:solidFill>
                  <a:schemeClr val="tx1"/>
                </a:solidFill>
                <a:effectLst/>
                <a:latin typeface="Segoe UI Light" pitchFamily="34" charset="0"/>
                <a:ea typeface="+mn-ea"/>
                <a:cs typeface="+mn-cs"/>
              </a:rPr>
              <a:t>ADAL.js</a:t>
            </a:r>
            <a:r>
              <a:rPr lang="en-US" sz="900" b="0" i="0" kern="1200" dirty="0">
                <a:solidFill>
                  <a:schemeClr val="tx1"/>
                </a:solidFill>
                <a:effectLst/>
                <a:latin typeface="Segoe UI Light" pitchFamily="34" charset="0"/>
                <a:ea typeface="+mn-ea"/>
                <a:cs typeface="+mn-cs"/>
              </a:rPr>
              <a:t> then reports to your app. At this point, your app can show a login button if needed.</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If silent authentication fails, Azure AD returns an error that can be handled via </a:t>
            </a:r>
            <a:r>
              <a:rPr lang="en-US" sz="900" b="0" i="0" kern="1200" dirty="0" err="1">
                <a:solidFill>
                  <a:schemeClr val="tx1"/>
                </a:solidFill>
                <a:effectLst/>
                <a:latin typeface="Segoe UI Light" pitchFamily="34" charset="0"/>
                <a:ea typeface="+mn-ea"/>
                <a:cs typeface="+mn-cs"/>
              </a:rPr>
              <a:t>ADAL.js</a:t>
            </a:r>
            <a:r>
              <a:rPr lang="en-US" sz="900" b="0" i="0" kern="1200" dirty="0">
                <a:solidFill>
                  <a:schemeClr val="tx1"/>
                </a:solidFill>
                <a:effectLst/>
                <a:latin typeface="Segoe UI Light" pitchFamily="34" charset="0"/>
                <a:ea typeface="+mn-ea"/>
                <a:cs typeface="+mn-cs"/>
              </a:rPr>
              <a:t> and your application. In this scenario, your custom tab would fall back to an interactive login using the popup window pattern.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121513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How do you create a custom Microsoft Teams app?</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You'll first development the components that support your Microsoft Teams app. Microsoft Teams apps are web applications that can be created using HTML, TypeScript, or JavaScript, client-side web frameworks such as React, and/or any server-side framework such as .NET.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Microsoft Teams apps can be stand alone or they can integrate with Microsoft Teams. Microsoft provides a JavaScript SDK for interactive with the Microsoft teams client and a Bot Builder SDK for building bots.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Once you're finished creating the application, the final step is to package and deploy the application. Every Microsoft Teams app contains a manifest file that describes all aspects of your app. The manifest includes the URLs and unique identifiers for the components you've created to implement the application. After creating the manifest, create a package that includes the manifest and associated images used by the app. This package is just a ZIP file. Prior to uploading and publishing the package, you need to deploy all resources that implement the app. These resources include web pages and services used within tabs, bots, and webhooks.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133797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are going to focus on creating custom tabs for Microsoft Teams.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32486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Microsoft Teams tab enables developers to display rich interactive web content within the Microsoft Teams clients. There are two approaches to create a custom tab. You can either take an existing web-app experience and adapt it to a custom tab. You can also build a custom tab from scratch.</a:t>
            </a:r>
          </a:p>
          <a:p>
            <a:br>
              <a:rPr lang="en-US" dirty="0"/>
            </a:br>
            <a:r>
              <a:rPr lang="en-US" dirty="0"/>
              <a:t>Microsoft Teams tabs are simply web applications that are hosted by the provider or developer of the application. A tab in Microsoft Teams displays the specified web app within an \&lt;iframe\&gt; in the Microsoft Teams client.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57944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While Microsoft Teams tabs are \&lt;\&lt;iframe\&gt;\&gt; that display web pages, there are some differences between interacting with the web app within the Microsoft Teams client compared to just browsing the same content.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Microsoft Teams tabs always display web content in an \&lt;iframe\&gt; where a web page is loaded in any browser. This allows you to create unique experiences with the web app for only Microsoft Teams by limiting where the application is hosted. For instance, you can limit a web page to only be displayed within an \&lt;iframe\&gt; from a specific domain such as </a:t>
            </a:r>
            <a:r>
              <a:rPr lang="en-US" sz="900" b="0" kern="1200" dirty="0" err="1">
                <a:solidFill>
                  <a:schemeClr val="tx1"/>
                </a:solidFill>
                <a:effectLst/>
                <a:latin typeface="Segoe UI Light" pitchFamily="34" charset="0"/>
                <a:ea typeface="+mn-ea"/>
                <a:cs typeface="+mn-cs"/>
              </a:rPr>
              <a:t>teams.microsoft.com</a:t>
            </a:r>
            <a:r>
              <a:rPr lang="en-US" sz="900" b="0" kern="1200" dirty="0">
                <a:solidFill>
                  <a:schemeClr val="tx1"/>
                </a:solidFill>
                <a:effectLst/>
                <a:latin typeface="Segoe UI Light" pitchFamily="34" charset="0"/>
                <a:ea typeface="+mn-ea"/>
                <a:cs typeface="+mn-cs"/>
              </a:rPr>
              <a: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Authentication is handled differently in a Microsoft Teams tab compared </a:t>
            </a:r>
            <a:r>
              <a:rPr lang="en-US" sz="900" b="0" kern="1200" dirty="0" err="1">
                <a:solidFill>
                  <a:schemeClr val="tx1"/>
                </a:solidFill>
                <a:effectLst/>
                <a:latin typeface="Segoe UI Light" pitchFamily="34" charset="0"/>
                <a:ea typeface="+mn-ea"/>
                <a:cs typeface="+mn-cs"/>
              </a:rPr>
              <a:t>ot</a:t>
            </a:r>
            <a:r>
              <a:rPr lang="en-US" sz="900" b="0" kern="1200" dirty="0">
                <a:solidFill>
                  <a:schemeClr val="tx1"/>
                </a:solidFill>
                <a:effectLst/>
                <a:latin typeface="Segoe UI Light" pitchFamily="34" charset="0"/>
                <a:ea typeface="+mn-ea"/>
                <a:cs typeface="+mn-cs"/>
              </a:rPr>
              <a:t> a web app, either via a popup or calling Azure AD to fetch tokens. Most websites simply redirect to a login provider that typically breaks for custom tabs that are hosted inside of an \&lt;iframe\&gt;. Tabs break in this experience because the sign in pages typically do not load within an \&lt;iframe\&gt; to prevent click-jacking.</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Cross-domain navigation is handled differently in tabs from a web app. The Teams client needs to validate the origin against a static </a:t>
            </a:r>
            <a:r>
              <a:rPr lang="en-US" sz="900" b="0" kern="1200" dirty="0" err="1">
                <a:solidFill>
                  <a:schemeClr val="tx1"/>
                </a:solidFill>
                <a:effectLst/>
                <a:latin typeface="Segoe UI Light" pitchFamily="34" charset="0"/>
                <a:ea typeface="+mn-ea"/>
                <a:cs typeface="+mn-cs"/>
              </a:rPr>
              <a:t>validDomains</a:t>
            </a:r>
            <a:r>
              <a:rPr lang="en-US" sz="900" b="0" kern="1200" dirty="0">
                <a:solidFill>
                  <a:schemeClr val="tx1"/>
                </a:solidFill>
                <a:effectLst/>
                <a:latin typeface="Segoe UI Light" pitchFamily="34" charset="0"/>
                <a:ea typeface="+mn-ea"/>
                <a:cs typeface="+mn-cs"/>
              </a:rPr>
              <a:t> list in the app manifest when loading or communicating with the tab.</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Microsoft Team tabs can be styled to match the current Microsoft Teams client's theme such as default, dark or high contrast.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Developers of Microsoft Teams tabs can also communicate with the hosting Microsoft Teams client using the JavaScript SDK (</a:t>
            </a:r>
            <a:r>
              <a:rPr lang="en-US" sz="900" b="0" kern="1200" dirty="0" err="1">
                <a:solidFill>
                  <a:schemeClr val="tx1"/>
                </a:solidFill>
                <a:effectLst/>
                <a:latin typeface="Segoe UI Light" pitchFamily="34" charset="0"/>
                <a:ea typeface="+mn-ea"/>
                <a:cs typeface="+mn-cs"/>
              </a:rPr>
              <a:t>microsoftTeams.initialize</a:t>
            </a:r>
            <a:r>
              <a:rPr lang="en-US" sz="900" b="0" kern="1200" dirty="0">
                <a:solidFill>
                  <a:schemeClr val="tx1"/>
                </a:solidFill>
                <a:effectLst/>
                <a:latin typeface="Segoe UI Light" pitchFamily="34" charset="0"/>
                <a:ea typeface="+mn-ea"/>
                <a:cs typeface="+mn-cs"/>
              </a:rPr>
              <a:t>()). The SDK gives Teams a communication channel with the hosted page and more visibility into its operations.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62458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Teams determines where a tab can be used based on its scope. Scope is set in the app manifest, and can be one of three (3) values: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first is the Team scope. Tabs in channels allow teams to interact with your shared experience. These tabs are referred to as channel tabs, previously known as configurable tabs. When these tabs are added to team, a user configures the content of your tab experience when the tab is first added to a channel.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next option for a tab scope is a group chat. Channel tabs can also be used in group chats. These are conversations between two (2) or more users.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final option is the personal scope. Personal tabs allow users to interact with your experience privately. The content in a personal tab is only relevant to individual users.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7502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address the process of creating custom tabs for Microsoft Teams.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5/26/21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587489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lt;blank&g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AD84F-4448-E244-BFB0-68B1AB3369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3EEA01-F3DD-1B46-91DF-147CA87DE2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73465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66052CA-4558-7444-AA9D-350A0672B116}"/>
              </a:ext>
            </a:extLst>
          </p:cNvPr>
          <p:cNvPicPr>
            <a:picLocks noChangeAspect="1"/>
          </p:cNvPicPr>
          <p:nvPr userDrawn="1"/>
        </p:nvPicPr>
        <p:blipFill>
          <a:blip r:embed="rId2"/>
          <a:srcRect/>
          <a:stretch/>
        </p:blipFill>
        <p:spPr>
          <a:xfrm>
            <a:off x="-6294441" y="5354"/>
            <a:ext cx="12182481" cy="6852646"/>
          </a:xfrm>
          <a:prstGeom prst="rect">
            <a:avLst/>
          </a:prstGeom>
        </p:spPr>
      </p:pic>
      <p:sp>
        <p:nvSpPr>
          <p:cNvPr id="2" name="Title 1">
            <a:extLst>
              <a:ext uri="{FF2B5EF4-FFF2-40B4-BE49-F238E27FC236}">
                <a16:creationId xmlns:a16="http://schemas.microsoft.com/office/drawing/2014/main" id="{7F781EA7-3C82-BA49-9649-D5198392CCC2}"/>
              </a:ext>
            </a:extLst>
          </p:cNvPr>
          <p:cNvSpPr>
            <a:spLocks noGrp="1"/>
          </p:cNvSpPr>
          <p:nvPr>
            <p:ph type="title"/>
          </p:nvPr>
        </p:nvSpPr>
        <p:spPr>
          <a:xfrm>
            <a:off x="839788" y="728132"/>
            <a:ext cx="3932237" cy="1642757"/>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63B55D1-E076-3F48-B4D5-0772CFE489F0}"/>
              </a:ext>
            </a:extLst>
          </p:cNvPr>
          <p:cNvSpPr>
            <a:spLocks noGrp="1"/>
          </p:cNvSpPr>
          <p:nvPr>
            <p:ph idx="1"/>
          </p:nvPr>
        </p:nvSpPr>
        <p:spPr>
          <a:xfrm>
            <a:off x="6303962" y="292237"/>
            <a:ext cx="5602292" cy="6155880"/>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044ACEC-DC2F-804F-A5F7-EE1D6479DCA9}"/>
              </a:ext>
            </a:extLst>
          </p:cNvPr>
          <p:cNvSpPr>
            <a:spLocks noGrp="1"/>
          </p:cNvSpPr>
          <p:nvPr>
            <p:ph type="body" sz="half" idx="2"/>
          </p:nvPr>
        </p:nvSpPr>
        <p:spPr>
          <a:xfrm>
            <a:off x="839788" y="2528198"/>
            <a:ext cx="3932237" cy="3340790"/>
          </a:xfrm>
        </p:spPr>
        <p:txBody>
          <a:bodyPr/>
          <a:lstStyle>
            <a:lvl1pPr marL="0" indent="0">
              <a:buNone/>
              <a:defRPr sz="2000">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18" name="Picture 17">
            <a:extLst>
              <a:ext uri="{FF2B5EF4-FFF2-40B4-BE49-F238E27FC236}">
                <a16:creationId xmlns:a16="http://schemas.microsoft.com/office/drawing/2014/main" id="{73569163-AB09-6F4A-BB42-E2754891F453}"/>
              </a:ext>
            </a:extLst>
          </p:cNvPr>
          <p:cNvPicPr>
            <a:picLocks noChangeAspect="1"/>
          </p:cNvPicPr>
          <p:nvPr userDrawn="1"/>
        </p:nvPicPr>
        <p:blipFill>
          <a:blip r:embed="rId3"/>
          <a:stretch>
            <a:fillRect/>
          </a:stretch>
        </p:blipFill>
        <p:spPr>
          <a:xfrm>
            <a:off x="255833" y="6438940"/>
            <a:ext cx="704519" cy="152646"/>
          </a:xfrm>
          <a:prstGeom prst="rect">
            <a:avLst/>
          </a:prstGeom>
        </p:spPr>
      </p:pic>
      <p:pic>
        <p:nvPicPr>
          <p:cNvPr id="19" name="Picture 18">
            <a:extLst>
              <a:ext uri="{FF2B5EF4-FFF2-40B4-BE49-F238E27FC236}">
                <a16:creationId xmlns:a16="http://schemas.microsoft.com/office/drawing/2014/main" id="{A69CEFB0-A6E1-1846-A152-51152C5DF2C4}"/>
              </a:ext>
            </a:extLst>
          </p:cNvPr>
          <p:cNvPicPr>
            <a:picLocks noChangeAspect="1"/>
          </p:cNvPicPr>
          <p:nvPr userDrawn="1"/>
        </p:nvPicPr>
        <p:blipFill>
          <a:blip r:embed="rId4"/>
          <a:srcRect/>
          <a:stretch/>
        </p:blipFill>
        <p:spPr>
          <a:xfrm>
            <a:off x="255833" y="266414"/>
            <a:ext cx="824027" cy="204481"/>
          </a:xfrm>
          <a:prstGeom prst="rect">
            <a:avLst/>
          </a:prstGeom>
        </p:spPr>
      </p:pic>
      <p:pic>
        <p:nvPicPr>
          <p:cNvPr id="20" name="Picture 19">
            <a:extLst>
              <a:ext uri="{FF2B5EF4-FFF2-40B4-BE49-F238E27FC236}">
                <a16:creationId xmlns:a16="http://schemas.microsoft.com/office/drawing/2014/main" id="{FD027C8D-E85E-9F4E-82F6-B1BEF1E0996B}"/>
              </a:ext>
            </a:extLst>
          </p:cNvPr>
          <p:cNvPicPr>
            <a:picLocks noChangeAspect="1"/>
          </p:cNvPicPr>
          <p:nvPr userDrawn="1"/>
        </p:nvPicPr>
        <p:blipFill>
          <a:blip r:embed="rId5"/>
          <a:srcRect/>
          <a:stretch/>
        </p:blipFill>
        <p:spPr>
          <a:xfrm>
            <a:off x="4992604" y="5143495"/>
            <a:ext cx="624051" cy="313490"/>
          </a:xfrm>
          <a:prstGeom prst="rect">
            <a:avLst/>
          </a:prstGeom>
        </p:spPr>
      </p:pic>
      <p:pic>
        <p:nvPicPr>
          <p:cNvPr id="21" name="Picture 20">
            <a:extLst>
              <a:ext uri="{FF2B5EF4-FFF2-40B4-BE49-F238E27FC236}">
                <a16:creationId xmlns:a16="http://schemas.microsoft.com/office/drawing/2014/main" id="{E19BD395-EBBD-1347-9DCB-13B3DE6C59C5}"/>
              </a:ext>
            </a:extLst>
          </p:cNvPr>
          <p:cNvPicPr>
            <a:picLocks noChangeAspect="1"/>
          </p:cNvPicPr>
          <p:nvPr userDrawn="1"/>
        </p:nvPicPr>
        <p:blipFill>
          <a:blip r:embed="rId6"/>
          <a:srcRect/>
          <a:stretch/>
        </p:blipFill>
        <p:spPr>
          <a:xfrm>
            <a:off x="3737429" y="5456985"/>
            <a:ext cx="1988681" cy="1785020"/>
          </a:xfrm>
          <a:prstGeom prst="rect">
            <a:avLst/>
          </a:prstGeom>
        </p:spPr>
      </p:pic>
    </p:spTree>
    <p:extLst>
      <p:ext uri="{BB962C8B-B14F-4D97-AF65-F5344CB8AC3E}">
        <p14:creationId xmlns:p14="http://schemas.microsoft.com/office/powerpoint/2010/main" val="115103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DAA9D0-26DD-8B4B-ADC5-00171DAD2A90}"/>
              </a:ext>
            </a:extLst>
          </p:cNvPr>
          <p:cNvPicPr>
            <a:picLocks noChangeAspect="1"/>
          </p:cNvPicPr>
          <p:nvPr userDrawn="1"/>
        </p:nvPicPr>
        <p:blipFill>
          <a:blip r:embed="rId2"/>
          <a:srcRect/>
          <a:stretch/>
        </p:blipFill>
        <p:spPr>
          <a:xfrm>
            <a:off x="-6294441" y="5354"/>
            <a:ext cx="12182481" cy="6852646"/>
          </a:xfrm>
          <a:prstGeom prst="rect">
            <a:avLst/>
          </a:prstGeom>
        </p:spPr>
      </p:pic>
      <p:sp>
        <p:nvSpPr>
          <p:cNvPr id="2" name="Title 1">
            <a:extLst>
              <a:ext uri="{FF2B5EF4-FFF2-40B4-BE49-F238E27FC236}">
                <a16:creationId xmlns:a16="http://schemas.microsoft.com/office/drawing/2014/main" id="{AB33F414-8725-A04A-B156-C018AA512E9B}"/>
              </a:ext>
            </a:extLst>
          </p:cNvPr>
          <p:cNvSpPr>
            <a:spLocks noGrp="1"/>
          </p:cNvSpPr>
          <p:nvPr>
            <p:ph type="title"/>
          </p:nvPr>
        </p:nvSpPr>
        <p:spPr>
          <a:xfrm>
            <a:off x="839788" y="694267"/>
            <a:ext cx="3932237" cy="1676623"/>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BF11C14-B3EF-274E-AB10-D59904158F34}"/>
              </a:ext>
            </a:extLst>
          </p:cNvPr>
          <p:cNvSpPr>
            <a:spLocks noGrp="1"/>
          </p:cNvSpPr>
          <p:nvPr>
            <p:ph type="pic" idx="1"/>
          </p:nvPr>
        </p:nvSpPr>
        <p:spPr>
          <a:xfrm>
            <a:off x="6108618" y="987425"/>
            <a:ext cx="5246769"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9A5E12B-C009-1F43-886D-EAE809449176}"/>
              </a:ext>
            </a:extLst>
          </p:cNvPr>
          <p:cNvSpPr>
            <a:spLocks noGrp="1"/>
          </p:cNvSpPr>
          <p:nvPr>
            <p:ph type="body" sz="half" idx="2"/>
          </p:nvPr>
        </p:nvSpPr>
        <p:spPr>
          <a:xfrm>
            <a:off x="839788" y="2494334"/>
            <a:ext cx="3932237" cy="3374654"/>
          </a:xfrm>
        </p:spPr>
        <p:txBody>
          <a:bodyPr>
            <a:normAutofit/>
          </a:bodyPr>
          <a:lstStyle>
            <a:lvl1pPr marL="0" indent="0">
              <a:buNone/>
              <a:defRPr sz="2000">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a:extLst>
              <a:ext uri="{FF2B5EF4-FFF2-40B4-BE49-F238E27FC236}">
                <a16:creationId xmlns:a16="http://schemas.microsoft.com/office/drawing/2014/main" id="{E45211A2-0D36-3644-8C0F-1E5C8C36CB76}"/>
              </a:ext>
            </a:extLst>
          </p:cNvPr>
          <p:cNvPicPr>
            <a:picLocks noChangeAspect="1"/>
          </p:cNvPicPr>
          <p:nvPr userDrawn="1"/>
        </p:nvPicPr>
        <p:blipFill>
          <a:blip r:embed="rId3"/>
          <a:stretch>
            <a:fillRect/>
          </a:stretch>
        </p:blipFill>
        <p:spPr>
          <a:xfrm>
            <a:off x="266949" y="6448117"/>
            <a:ext cx="704519" cy="152646"/>
          </a:xfrm>
          <a:prstGeom prst="rect">
            <a:avLst/>
          </a:prstGeom>
        </p:spPr>
      </p:pic>
      <p:pic>
        <p:nvPicPr>
          <p:cNvPr id="10" name="Picture 9">
            <a:extLst>
              <a:ext uri="{FF2B5EF4-FFF2-40B4-BE49-F238E27FC236}">
                <a16:creationId xmlns:a16="http://schemas.microsoft.com/office/drawing/2014/main" id="{96D32B5C-712B-1447-B110-513FBC90638A}"/>
              </a:ext>
            </a:extLst>
          </p:cNvPr>
          <p:cNvPicPr>
            <a:picLocks noChangeAspect="1"/>
          </p:cNvPicPr>
          <p:nvPr userDrawn="1"/>
        </p:nvPicPr>
        <p:blipFill>
          <a:blip r:embed="rId4"/>
          <a:srcRect/>
          <a:stretch/>
        </p:blipFill>
        <p:spPr>
          <a:xfrm>
            <a:off x="266949" y="257237"/>
            <a:ext cx="824027" cy="204481"/>
          </a:xfrm>
          <a:prstGeom prst="rect">
            <a:avLst/>
          </a:prstGeom>
        </p:spPr>
      </p:pic>
      <p:pic>
        <p:nvPicPr>
          <p:cNvPr id="11" name="Picture 10">
            <a:extLst>
              <a:ext uri="{FF2B5EF4-FFF2-40B4-BE49-F238E27FC236}">
                <a16:creationId xmlns:a16="http://schemas.microsoft.com/office/drawing/2014/main" id="{FFB83FDE-2990-FC4F-BB8C-DD846791CBB3}"/>
              </a:ext>
            </a:extLst>
          </p:cNvPr>
          <p:cNvPicPr>
            <a:picLocks noChangeAspect="1"/>
          </p:cNvPicPr>
          <p:nvPr userDrawn="1"/>
        </p:nvPicPr>
        <p:blipFill>
          <a:blip r:embed="rId5"/>
          <a:srcRect/>
          <a:stretch/>
        </p:blipFill>
        <p:spPr>
          <a:xfrm>
            <a:off x="4992604" y="5143495"/>
            <a:ext cx="624051" cy="313490"/>
          </a:xfrm>
          <a:prstGeom prst="rect">
            <a:avLst/>
          </a:prstGeom>
        </p:spPr>
      </p:pic>
      <p:pic>
        <p:nvPicPr>
          <p:cNvPr id="12" name="Picture 11">
            <a:extLst>
              <a:ext uri="{FF2B5EF4-FFF2-40B4-BE49-F238E27FC236}">
                <a16:creationId xmlns:a16="http://schemas.microsoft.com/office/drawing/2014/main" id="{AFFB1867-E565-0D49-A20E-0DFF1EFAC7CC}"/>
              </a:ext>
            </a:extLst>
          </p:cNvPr>
          <p:cNvPicPr>
            <a:picLocks noChangeAspect="1"/>
          </p:cNvPicPr>
          <p:nvPr userDrawn="1"/>
        </p:nvPicPr>
        <p:blipFill>
          <a:blip r:embed="rId6"/>
          <a:srcRect/>
          <a:stretch/>
        </p:blipFill>
        <p:spPr>
          <a:xfrm>
            <a:off x="3737429" y="5456985"/>
            <a:ext cx="1988681" cy="1785020"/>
          </a:xfrm>
          <a:prstGeom prst="rect">
            <a:avLst/>
          </a:prstGeom>
        </p:spPr>
      </p:pic>
    </p:spTree>
    <p:extLst>
      <p:ext uri="{BB962C8B-B14F-4D97-AF65-F5344CB8AC3E}">
        <p14:creationId xmlns:p14="http://schemas.microsoft.com/office/powerpoint/2010/main" val="3131297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sideba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3B55D1-E076-3F48-B4D5-0772CFE489F0}"/>
              </a:ext>
            </a:extLst>
          </p:cNvPr>
          <p:cNvSpPr>
            <a:spLocks noGrp="1"/>
          </p:cNvSpPr>
          <p:nvPr>
            <p:ph idx="1"/>
          </p:nvPr>
        </p:nvSpPr>
        <p:spPr>
          <a:xfrm>
            <a:off x="3688880" y="292237"/>
            <a:ext cx="8217374" cy="6155880"/>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29B34027-82DE-FA4E-AE3B-21B037453168}"/>
              </a:ext>
            </a:extLst>
          </p:cNvPr>
          <p:cNvPicPr>
            <a:picLocks noChangeAspect="1"/>
          </p:cNvPicPr>
          <p:nvPr userDrawn="1"/>
        </p:nvPicPr>
        <p:blipFill rotWithShape="1">
          <a:blip r:embed="rId2"/>
          <a:srcRect l="66416" r="6576"/>
          <a:stretch/>
        </p:blipFill>
        <p:spPr>
          <a:xfrm>
            <a:off x="1487" y="5354"/>
            <a:ext cx="3290353" cy="6852646"/>
          </a:xfrm>
          <a:prstGeom prst="rect">
            <a:avLst/>
          </a:prstGeom>
        </p:spPr>
      </p:pic>
      <p:pic>
        <p:nvPicPr>
          <p:cNvPr id="11" name="Picture 10">
            <a:extLst>
              <a:ext uri="{FF2B5EF4-FFF2-40B4-BE49-F238E27FC236}">
                <a16:creationId xmlns:a16="http://schemas.microsoft.com/office/drawing/2014/main" id="{CD3B5F5D-86B5-C249-A339-3525DA5E710E}"/>
              </a:ext>
            </a:extLst>
          </p:cNvPr>
          <p:cNvPicPr>
            <a:picLocks noChangeAspect="1"/>
          </p:cNvPicPr>
          <p:nvPr userDrawn="1"/>
        </p:nvPicPr>
        <p:blipFill>
          <a:blip r:embed="rId3"/>
          <a:stretch>
            <a:fillRect/>
          </a:stretch>
        </p:blipFill>
        <p:spPr>
          <a:xfrm>
            <a:off x="282617" y="6445440"/>
            <a:ext cx="704519" cy="152646"/>
          </a:xfrm>
          <a:prstGeom prst="rect">
            <a:avLst/>
          </a:prstGeom>
        </p:spPr>
      </p:pic>
      <p:pic>
        <p:nvPicPr>
          <p:cNvPr id="12" name="Picture 11">
            <a:extLst>
              <a:ext uri="{FF2B5EF4-FFF2-40B4-BE49-F238E27FC236}">
                <a16:creationId xmlns:a16="http://schemas.microsoft.com/office/drawing/2014/main" id="{D5E738F4-227B-8C4F-AD18-C211FA825020}"/>
              </a:ext>
            </a:extLst>
          </p:cNvPr>
          <p:cNvPicPr>
            <a:picLocks noChangeAspect="1"/>
          </p:cNvPicPr>
          <p:nvPr userDrawn="1"/>
        </p:nvPicPr>
        <p:blipFill>
          <a:blip r:embed="rId4"/>
          <a:srcRect/>
          <a:stretch/>
        </p:blipFill>
        <p:spPr>
          <a:xfrm>
            <a:off x="282617" y="259914"/>
            <a:ext cx="824027" cy="204481"/>
          </a:xfrm>
          <a:prstGeom prst="rect">
            <a:avLst/>
          </a:prstGeom>
        </p:spPr>
      </p:pic>
      <p:pic>
        <p:nvPicPr>
          <p:cNvPr id="13" name="Picture 12">
            <a:extLst>
              <a:ext uri="{FF2B5EF4-FFF2-40B4-BE49-F238E27FC236}">
                <a16:creationId xmlns:a16="http://schemas.microsoft.com/office/drawing/2014/main" id="{E8373E63-1095-4A41-9257-99451F4DA5AA}"/>
              </a:ext>
            </a:extLst>
          </p:cNvPr>
          <p:cNvPicPr>
            <a:picLocks noChangeAspect="1"/>
          </p:cNvPicPr>
          <p:nvPr userDrawn="1"/>
        </p:nvPicPr>
        <p:blipFill>
          <a:blip r:embed="rId5"/>
          <a:srcRect/>
          <a:stretch/>
        </p:blipFill>
        <p:spPr>
          <a:xfrm>
            <a:off x="2465670" y="5389665"/>
            <a:ext cx="645523" cy="324277"/>
          </a:xfrm>
          <a:prstGeom prst="rect">
            <a:avLst/>
          </a:prstGeom>
        </p:spPr>
      </p:pic>
      <p:pic>
        <p:nvPicPr>
          <p:cNvPr id="14" name="Picture 13">
            <a:extLst>
              <a:ext uri="{FF2B5EF4-FFF2-40B4-BE49-F238E27FC236}">
                <a16:creationId xmlns:a16="http://schemas.microsoft.com/office/drawing/2014/main" id="{A5C440AB-3072-B147-8808-F17A615A7B4E}"/>
              </a:ext>
            </a:extLst>
          </p:cNvPr>
          <p:cNvPicPr>
            <a:picLocks noChangeAspect="1"/>
          </p:cNvPicPr>
          <p:nvPr userDrawn="1"/>
        </p:nvPicPr>
        <p:blipFill>
          <a:blip r:embed="rId6"/>
          <a:srcRect/>
          <a:stretch/>
        </p:blipFill>
        <p:spPr>
          <a:xfrm>
            <a:off x="1458640" y="5713942"/>
            <a:ext cx="1591220" cy="1428263"/>
          </a:xfrm>
          <a:prstGeom prst="rect">
            <a:avLst/>
          </a:prstGeom>
        </p:spPr>
      </p:pic>
    </p:spTree>
    <p:extLst>
      <p:ext uri="{BB962C8B-B14F-4D97-AF65-F5344CB8AC3E}">
        <p14:creationId xmlns:p14="http://schemas.microsoft.com/office/powerpoint/2010/main" val="1548633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Mark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3B55D1-E076-3F48-B4D5-0772CFE489F0}"/>
              </a:ext>
            </a:extLst>
          </p:cNvPr>
          <p:cNvSpPr>
            <a:spLocks noGrp="1"/>
          </p:cNvSpPr>
          <p:nvPr>
            <p:ph idx="1"/>
          </p:nvPr>
        </p:nvSpPr>
        <p:spPr>
          <a:xfrm>
            <a:off x="3688880" y="2751513"/>
            <a:ext cx="8217374" cy="3696604"/>
          </a:xfrm>
        </p:spPr>
        <p:txBody>
          <a:bodyPr>
            <a:normAutofit/>
          </a:bodyPr>
          <a:lstStyle>
            <a:lvl1pPr marL="0" indent="0">
              <a:buNone/>
              <a:defRPr sz="5400">
                <a:solidFill>
                  <a:srgbClr val="3F115C"/>
                </a:solidFill>
              </a:defRPr>
            </a:lvl1pPr>
            <a:lvl2pPr marL="457200" indent="0">
              <a:buNone/>
              <a:defRPr sz="3200"/>
            </a:lvl2pPr>
            <a:lvl3pPr marL="914400" indent="0">
              <a:buNone/>
              <a:defRPr sz="3200"/>
            </a:lvl3pPr>
            <a:lvl4pPr marL="1371600" indent="0">
              <a:buNone/>
              <a:defRPr sz="3200"/>
            </a:lvl4pPr>
            <a:lvl5pPr marL="1828800" indent="0">
              <a:buNone/>
              <a:defRPr sz="3200"/>
            </a:lvl5pPr>
            <a:lvl6pPr>
              <a:defRPr sz="2000"/>
            </a:lvl6pPr>
            <a:lvl7pPr>
              <a:defRPr sz="2000"/>
            </a:lvl7pPr>
            <a:lvl8pPr>
              <a:defRPr sz="2000"/>
            </a:lvl8pPr>
            <a:lvl9pPr>
              <a:defRPr sz="2000"/>
            </a:lvl9pPr>
          </a:lstStyle>
          <a:p>
            <a:pPr lvl="0"/>
            <a:r>
              <a:rPr lang="en-US"/>
              <a:t>Click to edit Master text styles</a:t>
            </a:r>
          </a:p>
        </p:txBody>
      </p:sp>
      <p:pic>
        <p:nvPicPr>
          <p:cNvPr id="10" name="Picture 9">
            <a:extLst>
              <a:ext uri="{FF2B5EF4-FFF2-40B4-BE49-F238E27FC236}">
                <a16:creationId xmlns:a16="http://schemas.microsoft.com/office/drawing/2014/main" id="{29B34027-82DE-FA4E-AE3B-21B037453168}"/>
              </a:ext>
            </a:extLst>
          </p:cNvPr>
          <p:cNvPicPr>
            <a:picLocks noChangeAspect="1"/>
          </p:cNvPicPr>
          <p:nvPr userDrawn="1"/>
        </p:nvPicPr>
        <p:blipFill rotWithShape="1">
          <a:blip r:embed="rId2"/>
          <a:srcRect l="66416" r="6576"/>
          <a:stretch/>
        </p:blipFill>
        <p:spPr>
          <a:xfrm>
            <a:off x="1487" y="5354"/>
            <a:ext cx="3290353" cy="6852646"/>
          </a:xfrm>
          <a:prstGeom prst="rect">
            <a:avLst/>
          </a:prstGeom>
        </p:spPr>
      </p:pic>
      <p:pic>
        <p:nvPicPr>
          <p:cNvPr id="11" name="Picture 10">
            <a:extLst>
              <a:ext uri="{FF2B5EF4-FFF2-40B4-BE49-F238E27FC236}">
                <a16:creationId xmlns:a16="http://schemas.microsoft.com/office/drawing/2014/main" id="{CD3B5F5D-86B5-C249-A339-3525DA5E710E}"/>
              </a:ext>
            </a:extLst>
          </p:cNvPr>
          <p:cNvPicPr>
            <a:picLocks noChangeAspect="1"/>
          </p:cNvPicPr>
          <p:nvPr userDrawn="1"/>
        </p:nvPicPr>
        <p:blipFill>
          <a:blip r:embed="rId3"/>
          <a:stretch>
            <a:fillRect/>
          </a:stretch>
        </p:blipFill>
        <p:spPr>
          <a:xfrm>
            <a:off x="282617" y="6445440"/>
            <a:ext cx="704519" cy="152646"/>
          </a:xfrm>
          <a:prstGeom prst="rect">
            <a:avLst/>
          </a:prstGeom>
        </p:spPr>
      </p:pic>
      <p:pic>
        <p:nvPicPr>
          <p:cNvPr id="12" name="Picture 11">
            <a:extLst>
              <a:ext uri="{FF2B5EF4-FFF2-40B4-BE49-F238E27FC236}">
                <a16:creationId xmlns:a16="http://schemas.microsoft.com/office/drawing/2014/main" id="{D5E738F4-227B-8C4F-AD18-C211FA825020}"/>
              </a:ext>
            </a:extLst>
          </p:cNvPr>
          <p:cNvPicPr>
            <a:picLocks noChangeAspect="1"/>
          </p:cNvPicPr>
          <p:nvPr userDrawn="1"/>
        </p:nvPicPr>
        <p:blipFill>
          <a:blip r:embed="rId4"/>
          <a:srcRect/>
          <a:stretch/>
        </p:blipFill>
        <p:spPr>
          <a:xfrm>
            <a:off x="282617" y="259914"/>
            <a:ext cx="824027" cy="204481"/>
          </a:xfrm>
          <a:prstGeom prst="rect">
            <a:avLst/>
          </a:prstGeom>
        </p:spPr>
      </p:pic>
      <p:pic>
        <p:nvPicPr>
          <p:cNvPr id="13" name="Picture 12">
            <a:extLst>
              <a:ext uri="{FF2B5EF4-FFF2-40B4-BE49-F238E27FC236}">
                <a16:creationId xmlns:a16="http://schemas.microsoft.com/office/drawing/2014/main" id="{E8373E63-1095-4A41-9257-99451F4DA5AA}"/>
              </a:ext>
            </a:extLst>
          </p:cNvPr>
          <p:cNvPicPr>
            <a:picLocks noChangeAspect="1"/>
          </p:cNvPicPr>
          <p:nvPr userDrawn="1"/>
        </p:nvPicPr>
        <p:blipFill>
          <a:blip r:embed="rId5"/>
          <a:srcRect/>
          <a:stretch/>
        </p:blipFill>
        <p:spPr>
          <a:xfrm>
            <a:off x="2465670" y="5389665"/>
            <a:ext cx="645523" cy="324277"/>
          </a:xfrm>
          <a:prstGeom prst="rect">
            <a:avLst/>
          </a:prstGeom>
        </p:spPr>
      </p:pic>
      <p:pic>
        <p:nvPicPr>
          <p:cNvPr id="14" name="Picture 13">
            <a:extLst>
              <a:ext uri="{FF2B5EF4-FFF2-40B4-BE49-F238E27FC236}">
                <a16:creationId xmlns:a16="http://schemas.microsoft.com/office/drawing/2014/main" id="{A5C440AB-3072-B147-8808-F17A615A7B4E}"/>
              </a:ext>
            </a:extLst>
          </p:cNvPr>
          <p:cNvPicPr>
            <a:picLocks noChangeAspect="1"/>
          </p:cNvPicPr>
          <p:nvPr userDrawn="1"/>
        </p:nvPicPr>
        <p:blipFill>
          <a:blip r:embed="rId6"/>
          <a:srcRect/>
          <a:stretch/>
        </p:blipFill>
        <p:spPr>
          <a:xfrm>
            <a:off x="1458640" y="5713942"/>
            <a:ext cx="1591220" cy="1428263"/>
          </a:xfrm>
          <a:prstGeom prst="rect">
            <a:avLst/>
          </a:prstGeom>
        </p:spPr>
      </p:pic>
    </p:spTree>
    <p:extLst>
      <p:ext uri="{BB962C8B-B14F-4D97-AF65-F5344CB8AC3E}">
        <p14:creationId xmlns:p14="http://schemas.microsoft.com/office/powerpoint/2010/main" val="423479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8476-0142-634A-8363-0CCE54811ECD}"/>
              </a:ext>
            </a:extLst>
          </p:cNvPr>
          <p:cNvSpPr>
            <a:spLocks noGrp="1"/>
          </p:cNvSpPr>
          <p:nvPr>
            <p:ph type="title"/>
          </p:nvPr>
        </p:nvSpPr>
        <p:spPr>
          <a:xfrm>
            <a:off x="831850" y="1709738"/>
            <a:ext cx="10515600" cy="2852737"/>
          </a:xfrm>
        </p:spPr>
        <p:txBody>
          <a:bodyPr anchor="b">
            <a:normAutofit/>
          </a:bodyPr>
          <a:lstStyle>
            <a:lvl1pPr>
              <a:defRPr sz="5400">
                <a:solidFill>
                  <a:srgbClr val="3F115C"/>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711EBA-F90C-1646-8483-779BB4EE7A60}"/>
              </a:ext>
            </a:extLst>
          </p:cNvPr>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0" name="Picture 19">
            <a:extLst>
              <a:ext uri="{FF2B5EF4-FFF2-40B4-BE49-F238E27FC236}">
                <a16:creationId xmlns:a16="http://schemas.microsoft.com/office/drawing/2014/main" id="{396F7528-FC54-8442-91C4-A6405EC5A4BD}"/>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2" name="Picture 21">
            <a:extLst>
              <a:ext uri="{FF2B5EF4-FFF2-40B4-BE49-F238E27FC236}">
                <a16:creationId xmlns:a16="http://schemas.microsoft.com/office/drawing/2014/main" id="{4265610D-277F-9E40-BE38-7210840C5615}"/>
              </a:ext>
            </a:extLst>
          </p:cNvPr>
          <p:cNvPicPr>
            <a:picLocks noChangeAspect="1"/>
          </p:cNvPicPr>
          <p:nvPr userDrawn="1"/>
        </p:nvPicPr>
        <p:blipFill>
          <a:blip r:embed="rId3"/>
          <a:stretch>
            <a:fillRect/>
          </a:stretch>
        </p:blipFill>
        <p:spPr>
          <a:xfrm>
            <a:off x="11209359" y="6457072"/>
            <a:ext cx="650833" cy="141014"/>
          </a:xfrm>
          <a:prstGeom prst="rect">
            <a:avLst/>
          </a:prstGeom>
        </p:spPr>
      </p:pic>
      <p:pic>
        <p:nvPicPr>
          <p:cNvPr id="23" name="Picture 22">
            <a:extLst>
              <a:ext uri="{FF2B5EF4-FFF2-40B4-BE49-F238E27FC236}">
                <a16:creationId xmlns:a16="http://schemas.microsoft.com/office/drawing/2014/main" id="{0A488D09-4DF2-E145-82D1-82432102131E}"/>
              </a:ext>
            </a:extLst>
          </p:cNvPr>
          <p:cNvPicPr>
            <a:picLocks noChangeAspect="1"/>
          </p:cNvPicPr>
          <p:nvPr userDrawn="1"/>
        </p:nvPicPr>
        <p:blipFill>
          <a:blip r:embed="rId4"/>
          <a:srcRect/>
          <a:stretch/>
        </p:blipFill>
        <p:spPr>
          <a:xfrm>
            <a:off x="9239130" y="6235419"/>
            <a:ext cx="864701" cy="776147"/>
          </a:xfrm>
          <a:prstGeom prst="rect">
            <a:avLst/>
          </a:prstGeom>
        </p:spPr>
      </p:pic>
      <p:pic>
        <p:nvPicPr>
          <p:cNvPr id="24" name="Picture 23">
            <a:extLst>
              <a:ext uri="{FF2B5EF4-FFF2-40B4-BE49-F238E27FC236}">
                <a16:creationId xmlns:a16="http://schemas.microsoft.com/office/drawing/2014/main" id="{29158FC3-418A-2F4F-8BE7-A6F3C8A61F9A}"/>
              </a:ext>
            </a:extLst>
          </p:cNvPr>
          <p:cNvPicPr>
            <a:picLocks noChangeAspect="1"/>
          </p:cNvPicPr>
          <p:nvPr userDrawn="1"/>
        </p:nvPicPr>
        <p:blipFill>
          <a:blip r:embed="rId5"/>
          <a:srcRect/>
          <a:stretch/>
        </p:blipFill>
        <p:spPr>
          <a:xfrm>
            <a:off x="10187540" y="6448643"/>
            <a:ext cx="402368" cy="202129"/>
          </a:xfrm>
          <a:prstGeom prst="rect">
            <a:avLst/>
          </a:prstGeom>
        </p:spPr>
      </p:pic>
      <p:pic>
        <p:nvPicPr>
          <p:cNvPr id="9" name="Picture 8">
            <a:extLst>
              <a:ext uri="{FF2B5EF4-FFF2-40B4-BE49-F238E27FC236}">
                <a16:creationId xmlns:a16="http://schemas.microsoft.com/office/drawing/2014/main" id="{18546414-7D8B-A741-84E1-55568E29722B}"/>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1386996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icture Compare 2">
    <p:spTree>
      <p:nvGrpSpPr>
        <p:cNvPr id="1" name=""/>
        <p:cNvGrpSpPr/>
        <p:nvPr/>
      </p:nvGrpSpPr>
      <p:grpSpPr>
        <a:xfrm>
          <a:off x="0" y="0"/>
          <a:ext cx="0" cy="0"/>
          <a:chOff x="0" y="0"/>
          <a:chExt cx="0" cy="0"/>
        </a:xfrm>
      </p:grpSpPr>
      <p:sp>
        <p:nvSpPr>
          <p:cNvPr id="3" name="Rectangle 2"/>
          <p:cNvSpPr/>
          <p:nvPr userDrawn="1"/>
        </p:nvSpPr>
        <p:spPr bwMode="auto">
          <a:xfrm>
            <a:off x="455992" y="1599723"/>
            <a:ext cx="5418452"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0" y="1576427"/>
            <a:ext cx="4530204" cy="2411476"/>
          </a:xfrm>
        </p:spPr>
        <p:txBody>
          <a:bodyPr>
            <a:noAutofit/>
          </a:bodyPr>
          <a:lstStyle>
            <a:lvl1pPr marL="0" indent="0">
              <a:buNone/>
              <a:defRPr sz="1961"/>
            </a:lvl1pPr>
          </a:lstStyle>
          <a:p>
            <a:pPr lvl="0"/>
            <a:r>
              <a:rPr lang="en-US" dirty="0"/>
              <a:t>Picture</a:t>
            </a:r>
          </a:p>
        </p:txBody>
      </p:sp>
      <p:sp>
        <p:nvSpPr>
          <p:cNvPr id="8" name="Rectangle 7"/>
          <p:cNvSpPr/>
          <p:nvPr userDrawn="1"/>
        </p:nvSpPr>
        <p:spPr bwMode="auto">
          <a:xfrm>
            <a:off x="6333553" y="1599723"/>
            <a:ext cx="5428911"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09022"/>
            <a:ext cx="11306469" cy="425950"/>
          </a:xfrm>
        </p:spPr>
        <p:txBody>
          <a:bodyPr wrap="square" lIns="0" tIns="0" rIns="0" bIns="0">
            <a:spAutoFit/>
          </a:bodyPr>
          <a:lstStyle>
            <a:lvl1pPr>
              <a:lnSpc>
                <a:spcPts val="3137"/>
              </a:lnSpc>
              <a:defRPr sz="4400">
                <a:solidFill>
                  <a:srgbClr val="3F115C"/>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55994" y="4546255"/>
            <a:ext cx="5418449" cy="1186064"/>
          </a:xfrm>
        </p:spPr>
        <p:txBody>
          <a:bodyPr lIns="0" tIns="0" rIns="0" bIns="0"/>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333554" y="4546255"/>
            <a:ext cx="5428910" cy="1186064"/>
          </a:xfrm>
        </p:spPr>
        <p:txBody>
          <a:bodyPr lIns="0" tIns="0" rIns="0" bIns="0"/>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780405" y="1576427"/>
            <a:ext cx="4522950" cy="2411476"/>
          </a:xfrm>
        </p:spPr>
        <p:txBody>
          <a:bodyPr>
            <a:noAutofit/>
          </a:bodyPr>
          <a:lstStyle>
            <a:lvl1pPr marL="0" indent="0">
              <a:buNone/>
              <a:defRPr sz="1961"/>
            </a:lvl1pPr>
          </a:lstStyle>
          <a:p>
            <a:pPr lvl="0"/>
            <a:r>
              <a:rPr lang="en-US" dirty="0"/>
              <a:t>Picture</a:t>
            </a:r>
          </a:p>
        </p:txBody>
      </p:sp>
      <p:pic>
        <p:nvPicPr>
          <p:cNvPr id="25" name="Picture 24">
            <a:extLst>
              <a:ext uri="{FF2B5EF4-FFF2-40B4-BE49-F238E27FC236}">
                <a16:creationId xmlns:a16="http://schemas.microsoft.com/office/drawing/2014/main" id="{28FF7D73-196A-6847-A91B-BA4EC7D1A8DA}"/>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7" name="Picture 26">
            <a:extLst>
              <a:ext uri="{FF2B5EF4-FFF2-40B4-BE49-F238E27FC236}">
                <a16:creationId xmlns:a16="http://schemas.microsoft.com/office/drawing/2014/main" id="{A7E04234-83D4-9040-87BC-DD2135BE9FC9}"/>
              </a:ext>
            </a:extLst>
          </p:cNvPr>
          <p:cNvPicPr>
            <a:picLocks noChangeAspect="1"/>
          </p:cNvPicPr>
          <p:nvPr userDrawn="1"/>
        </p:nvPicPr>
        <p:blipFill>
          <a:blip r:embed="rId3"/>
          <a:stretch>
            <a:fillRect/>
          </a:stretch>
        </p:blipFill>
        <p:spPr>
          <a:xfrm>
            <a:off x="11209359" y="6457072"/>
            <a:ext cx="650833" cy="141014"/>
          </a:xfrm>
          <a:prstGeom prst="rect">
            <a:avLst/>
          </a:prstGeom>
        </p:spPr>
      </p:pic>
      <p:pic>
        <p:nvPicPr>
          <p:cNvPr id="28" name="Picture 27">
            <a:extLst>
              <a:ext uri="{FF2B5EF4-FFF2-40B4-BE49-F238E27FC236}">
                <a16:creationId xmlns:a16="http://schemas.microsoft.com/office/drawing/2014/main" id="{194959F7-EBA1-DB4C-A281-8A02D0200C95}"/>
              </a:ext>
            </a:extLst>
          </p:cNvPr>
          <p:cNvPicPr>
            <a:picLocks noChangeAspect="1"/>
          </p:cNvPicPr>
          <p:nvPr userDrawn="1"/>
        </p:nvPicPr>
        <p:blipFill>
          <a:blip r:embed="rId4"/>
          <a:srcRect/>
          <a:stretch/>
        </p:blipFill>
        <p:spPr>
          <a:xfrm>
            <a:off x="9239130" y="6235419"/>
            <a:ext cx="864701" cy="776147"/>
          </a:xfrm>
          <a:prstGeom prst="rect">
            <a:avLst/>
          </a:prstGeom>
        </p:spPr>
      </p:pic>
      <p:pic>
        <p:nvPicPr>
          <p:cNvPr id="29" name="Picture 28">
            <a:extLst>
              <a:ext uri="{FF2B5EF4-FFF2-40B4-BE49-F238E27FC236}">
                <a16:creationId xmlns:a16="http://schemas.microsoft.com/office/drawing/2014/main" id="{4B0357FE-277F-5347-8CE2-B43C5FDA370A}"/>
              </a:ext>
            </a:extLst>
          </p:cNvPr>
          <p:cNvPicPr>
            <a:picLocks noChangeAspect="1"/>
          </p:cNvPicPr>
          <p:nvPr userDrawn="1"/>
        </p:nvPicPr>
        <p:blipFill>
          <a:blip r:embed="rId5"/>
          <a:srcRect/>
          <a:stretch/>
        </p:blipFill>
        <p:spPr>
          <a:xfrm>
            <a:off x="10187540" y="6448643"/>
            <a:ext cx="402368" cy="202129"/>
          </a:xfrm>
          <a:prstGeom prst="rect">
            <a:avLst/>
          </a:prstGeom>
        </p:spPr>
      </p:pic>
      <p:pic>
        <p:nvPicPr>
          <p:cNvPr id="14" name="Picture 13">
            <a:extLst>
              <a:ext uri="{FF2B5EF4-FFF2-40B4-BE49-F238E27FC236}">
                <a16:creationId xmlns:a16="http://schemas.microsoft.com/office/drawing/2014/main" id="{00DCFD75-661B-8B44-8BEA-8DED0D2F548B}"/>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1059773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Picture Compare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3F115C"/>
              </a:soli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28727"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3F115C"/>
              </a:soli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3F115C"/>
              </a:solidFill>
              <a:ea typeface="Segoe UI" pitchFamily="34" charset="0"/>
              <a:cs typeface="Segoe UI" pitchFamily="34" charset="0"/>
            </a:endParaRPr>
          </a:p>
        </p:txBody>
      </p:sp>
      <p:sp>
        <p:nvSpPr>
          <p:cNvPr id="2" name="Title 1"/>
          <p:cNvSpPr>
            <a:spLocks noGrp="1"/>
          </p:cNvSpPr>
          <p:nvPr>
            <p:ph type="title" hasCustomPrompt="1"/>
          </p:nvPr>
        </p:nvSpPr>
        <p:spPr>
          <a:xfrm>
            <a:off x="455995" y="609022"/>
            <a:ext cx="11306469" cy="425950"/>
          </a:xfrm>
        </p:spPr>
        <p:txBody>
          <a:bodyPr wrap="square" lIns="0" tIns="0" rIns="0" bIns="0">
            <a:spAutoFit/>
          </a:bodyPr>
          <a:lstStyle>
            <a:lvl1pPr>
              <a:lnSpc>
                <a:spcPts val="3137"/>
              </a:lnSpc>
              <a:defRPr sz="4400">
                <a:solidFill>
                  <a:srgbClr val="3F115C"/>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9621" y="4622870"/>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13665" y="4622870"/>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57709" y="4622870"/>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7354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18" name="Content Placeholder 15"/>
          <p:cNvSpPr>
            <a:spLocks noGrp="1"/>
          </p:cNvSpPr>
          <p:nvPr>
            <p:ph sz="quarter" idx="19" hasCustomPrompt="1"/>
          </p:nvPr>
        </p:nvSpPr>
        <p:spPr>
          <a:xfrm>
            <a:off x="8618370" y="1653042"/>
            <a:ext cx="2698612" cy="2411476"/>
          </a:xfrm>
        </p:spPr>
        <p:txBody>
          <a:bodyPr>
            <a:noAutofit/>
          </a:bodyPr>
          <a:lstStyle>
            <a:lvl1pPr marL="0" indent="0">
              <a:buNone/>
              <a:defRPr sz="1961">
                <a:solidFill>
                  <a:srgbClr val="3F115C"/>
                </a:solidFill>
              </a:defRPr>
            </a:lvl1pPr>
          </a:lstStyle>
          <a:p>
            <a:pPr lvl="0"/>
            <a:r>
              <a:rPr lang="en-US" dirty="0"/>
              <a:t>Picture</a:t>
            </a:r>
          </a:p>
        </p:txBody>
      </p:sp>
      <p:pic>
        <p:nvPicPr>
          <p:cNvPr id="20" name="Picture 19">
            <a:extLst>
              <a:ext uri="{FF2B5EF4-FFF2-40B4-BE49-F238E27FC236}">
                <a16:creationId xmlns:a16="http://schemas.microsoft.com/office/drawing/2014/main" id="{FAAC57D4-021A-AC44-A5A2-6868C448BC0B}"/>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2" name="Picture 21">
            <a:extLst>
              <a:ext uri="{FF2B5EF4-FFF2-40B4-BE49-F238E27FC236}">
                <a16:creationId xmlns:a16="http://schemas.microsoft.com/office/drawing/2014/main" id="{40BF5165-3BD2-2C44-AA01-30FD478E1663}"/>
              </a:ext>
            </a:extLst>
          </p:cNvPr>
          <p:cNvPicPr>
            <a:picLocks noChangeAspect="1"/>
          </p:cNvPicPr>
          <p:nvPr userDrawn="1"/>
        </p:nvPicPr>
        <p:blipFill>
          <a:blip r:embed="rId3"/>
          <a:stretch>
            <a:fillRect/>
          </a:stretch>
        </p:blipFill>
        <p:spPr>
          <a:xfrm>
            <a:off x="11209359" y="6457072"/>
            <a:ext cx="650833" cy="141014"/>
          </a:xfrm>
          <a:prstGeom prst="rect">
            <a:avLst/>
          </a:prstGeom>
        </p:spPr>
      </p:pic>
      <p:pic>
        <p:nvPicPr>
          <p:cNvPr id="23" name="Picture 22">
            <a:extLst>
              <a:ext uri="{FF2B5EF4-FFF2-40B4-BE49-F238E27FC236}">
                <a16:creationId xmlns:a16="http://schemas.microsoft.com/office/drawing/2014/main" id="{BF4D7570-3106-C645-9C6D-98F81C9C5138}"/>
              </a:ext>
            </a:extLst>
          </p:cNvPr>
          <p:cNvPicPr>
            <a:picLocks noChangeAspect="1"/>
          </p:cNvPicPr>
          <p:nvPr userDrawn="1"/>
        </p:nvPicPr>
        <p:blipFill>
          <a:blip r:embed="rId4"/>
          <a:srcRect/>
          <a:stretch/>
        </p:blipFill>
        <p:spPr>
          <a:xfrm>
            <a:off x="9239130" y="6235419"/>
            <a:ext cx="864701" cy="776147"/>
          </a:xfrm>
          <a:prstGeom prst="rect">
            <a:avLst/>
          </a:prstGeom>
        </p:spPr>
      </p:pic>
      <p:pic>
        <p:nvPicPr>
          <p:cNvPr id="24" name="Picture 23">
            <a:extLst>
              <a:ext uri="{FF2B5EF4-FFF2-40B4-BE49-F238E27FC236}">
                <a16:creationId xmlns:a16="http://schemas.microsoft.com/office/drawing/2014/main" id="{B7080857-0A28-934D-B734-0157E737FC14}"/>
              </a:ext>
            </a:extLst>
          </p:cNvPr>
          <p:cNvPicPr>
            <a:picLocks noChangeAspect="1"/>
          </p:cNvPicPr>
          <p:nvPr userDrawn="1"/>
        </p:nvPicPr>
        <p:blipFill>
          <a:blip r:embed="rId5"/>
          <a:srcRect/>
          <a:stretch/>
        </p:blipFill>
        <p:spPr>
          <a:xfrm>
            <a:off x="10187540" y="6448643"/>
            <a:ext cx="402368" cy="202129"/>
          </a:xfrm>
          <a:prstGeom prst="rect">
            <a:avLst/>
          </a:prstGeom>
        </p:spPr>
      </p:pic>
      <p:pic>
        <p:nvPicPr>
          <p:cNvPr id="19" name="Picture 18">
            <a:extLst>
              <a:ext uri="{FF2B5EF4-FFF2-40B4-BE49-F238E27FC236}">
                <a16:creationId xmlns:a16="http://schemas.microsoft.com/office/drawing/2014/main" id="{1542C572-F4D4-6940-8916-5C4C051A8B84}"/>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3237074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Compare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09022"/>
            <a:ext cx="11306469" cy="425950"/>
          </a:xfrm>
        </p:spPr>
        <p:txBody>
          <a:bodyPr wrap="square" lIns="0" tIns="0" rIns="0" bIns="0">
            <a:spAutoFit/>
          </a:bodyPr>
          <a:lstStyle>
            <a:lvl1pPr>
              <a:lnSpc>
                <a:spcPts val="3137"/>
              </a:lnSpc>
              <a:defRPr sz="4400">
                <a:solidFill>
                  <a:srgbClr val="3F115C"/>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2000" b="0" i="0">
                <a:solidFill>
                  <a:srgbClr val="3F115C"/>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400" b="1">
                <a:solidFill>
                  <a:srgbClr val="3F115C"/>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400">
                <a:solidFill>
                  <a:srgbClr val="3F115C"/>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norm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400" b="1" kern="1200" spc="0" baseline="0" dirty="0">
                <a:solidFill>
                  <a:srgbClr val="3F115C"/>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400">
                <a:solidFill>
                  <a:srgbClr val="3F115C"/>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400">
                <a:solidFill>
                  <a:srgbClr val="3F115C"/>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pic>
        <p:nvPicPr>
          <p:cNvPr id="13" name="Picture 12">
            <a:extLst>
              <a:ext uri="{FF2B5EF4-FFF2-40B4-BE49-F238E27FC236}">
                <a16:creationId xmlns:a16="http://schemas.microsoft.com/office/drawing/2014/main" id="{4C270FD7-13C9-6841-BF29-874658639713}"/>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15" name="Picture 14">
            <a:extLst>
              <a:ext uri="{FF2B5EF4-FFF2-40B4-BE49-F238E27FC236}">
                <a16:creationId xmlns:a16="http://schemas.microsoft.com/office/drawing/2014/main" id="{1A3CB2E8-69B0-EF40-BD42-542D1F9C94FC}"/>
              </a:ext>
            </a:extLst>
          </p:cNvPr>
          <p:cNvPicPr>
            <a:picLocks noChangeAspect="1"/>
          </p:cNvPicPr>
          <p:nvPr userDrawn="1"/>
        </p:nvPicPr>
        <p:blipFill>
          <a:blip r:embed="rId3"/>
          <a:stretch>
            <a:fillRect/>
          </a:stretch>
        </p:blipFill>
        <p:spPr>
          <a:xfrm>
            <a:off x="11209359" y="6457072"/>
            <a:ext cx="650833" cy="141014"/>
          </a:xfrm>
          <a:prstGeom prst="rect">
            <a:avLst/>
          </a:prstGeom>
        </p:spPr>
      </p:pic>
      <p:pic>
        <p:nvPicPr>
          <p:cNvPr id="16" name="Picture 15">
            <a:extLst>
              <a:ext uri="{FF2B5EF4-FFF2-40B4-BE49-F238E27FC236}">
                <a16:creationId xmlns:a16="http://schemas.microsoft.com/office/drawing/2014/main" id="{5EEE68A7-F472-2744-9C02-BE46024726CF}"/>
              </a:ext>
            </a:extLst>
          </p:cNvPr>
          <p:cNvPicPr>
            <a:picLocks noChangeAspect="1"/>
          </p:cNvPicPr>
          <p:nvPr userDrawn="1"/>
        </p:nvPicPr>
        <p:blipFill>
          <a:blip r:embed="rId4"/>
          <a:srcRect/>
          <a:stretch/>
        </p:blipFill>
        <p:spPr>
          <a:xfrm>
            <a:off x="9239130" y="6235419"/>
            <a:ext cx="864701" cy="776147"/>
          </a:xfrm>
          <a:prstGeom prst="rect">
            <a:avLst/>
          </a:prstGeom>
        </p:spPr>
      </p:pic>
      <p:pic>
        <p:nvPicPr>
          <p:cNvPr id="17" name="Picture 16">
            <a:extLst>
              <a:ext uri="{FF2B5EF4-FFF2-40B4-BE49-F238E27FC236}">
                <a16:creationId xmlns:a16="http://schemas.microsoft.com/office/drawing/2014/main" id="{1237B97C-8875-0B47-AF24-238FE1AA9C8C}"/>
              </a:ext>
            </a:extLst>
          </p:cNvPr>
          <p:cNvPicPr>
            <a:picLocks noChangeAspect="1"/>
          </p:cNvPicPr>
          <p:nvPr userDrawn="1"/>
        </p:nvPicPr>
        <p:blipFill>
          <a:blip r:embed="rId5"/>
          <a:srcRect/>
          <a:stretch/>
        </p:blipFill>
        <p:spPr>
          <a:xfrm>
            <a:off x="10187540" y="6448643"/>
            <a:ext cx="402368" cy="202129"/>
          </a:xfrm>
          <a:prstGeom prst="rect">
            <a:avLst/>
          </a:prstGeom>
        </p:spPr>
      </p:pic>
      <p:pic>
        <p:nvPicPr>
          <p:cNvPr id="12" name="Picture 11">
            <a:extLst>
              <a:ext uri="{FF2B5EF4-FFF2-40B4-BE49-F238E27FC236}">
                <a16:creationId xmlns:a16="http://schemas.microsoft.com/office/drawing/2014/main" id="{EDCDE48A-CC9F-6843-9F05-C4676D686ECC}"/>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37278013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532502AC-0360-8143-85B8-F762C2DF343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3FEFC2BA-045F-7F46-BCB2-12DF129180CE}"/>
              </a:ext>
            </a:extLst>
          </p:cNvPr>
          <p:cNvPicPr>
            <a:picLocks noChangeAspect="1"/>
          </p:cNvPicPr>
          <p:nvPr userDrawn="1"/>
        </p:nvPicPr>
        <p:blipFill>
          <a:blip r:embed="rId3"/>
          <a:stretch>
            <a:fillRect/>
          </a:stretch>
        </p:blipFill>
        <p:spPr>
          <a:xfrm>
            <a:off x="282617" y="6445440"/>
            <a:ext cx="704519" cy="152646"/>
          </a:xfrm>
          <a:prstGeom prst="rect">
            <a:avLst/>
          </a:prstGeom>
        </p:spPr>
      </p:pic>
      <p:sp>
        <p:nvSpPr>
          <p:cNvPr id="8" name="TextBox 7">
            <a:extLst>
              <a:ext uri="{FF2B5EF4-FFF2-40B4-BE49-F238E27FC236}">
                <a16:creationId xmlns:a16="http://schemas.microsoft.com/office/drawing/2014/main" id="{28A1FBAB-8057-5D42-950C-94B17CE7A71F}"/>
              </a:ext>
            </a:extLst>
          </p:cNvPr>
          <p:cNvSpPr txBox="1"/>
          <p:nvPr userDrawn="1"/>
        </p:nvSpPr>
        <p:spPr>
          <a:xfrm>
            <a:off x="1509091" y="1861205"/>
            <a:ext cx="9173818" cy="1015663"/>
          </a:xfrm>
          <a:prstGeom prst="rect">
            <a:avLst/>
          </a:prstGeom>
          <a:noFill/>
        </p:spPr>
        <p:txBody>
          <a:bodyPr wrap="square" rtlCol="0">
            <a:spAutoFit/>
          </a:bodyPr>
          <a:lstStyle/>
          <a:p>
            <a:pPr algn="ctr"/>
            <a:r>
              <a:rPr lang="en-US" sz="6000" dirty="0">
                <a:solidFill>
                  <a:schemeClr val="bg1"/>
                </a:solidFill>
              </a:rPr>
              <a:t>Thank You</a:t>
            </a:r>
          </a:p>
        </p:txBody>
      </p:sp>
    </p:spTree>
    <p:extLst>
      <p:ext uri="{BB962C8B-B14F-4D97-AF65-F5344CB8AC3E}">
        <p14:creationId xmlns:p14="http://schemas.microsoft.com/office/powerpoint/2010/main" val="39708909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Thumbnail - No Headsho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36DE52-8F24-6D46-AE07-1EA6FBFFEA51}"/>
              </a:ext>
            </a:extLst>
          </p:cNvPr>
          <p:cNvPicPr>
            <a:picLocks noChangeAspect="1"/>
          </p:cNvPicPr>
          <p:nvPr userDrawn="1"/>
        </p:nvPicPr>
        <p:blipFill>
          <a:blip r:embed="rId2"/>
          <a:src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313DECB6-063D-C44E-ABFB-022E1B4A8BD1}"/>
              </a:ext>
            </a:extLst>
          </p:cNvPr>
          <p:cNvPicPr>
            <a:picLocks noChangeAspect="1"/>
          </p:cNvPicPr>
          <p:nvPr userDrawn="1"/>
        </p:nvPicPr>
        <p:blipFill>
          <a:blip r:embed="rId3"/>
          <a:srcRect/>
          <a:stretch/>
        </p:blipFill>
        <p:spPr>
          <a:xfrm>
            <a:off x="6782530" y="3483110"/>
            <a:ext cx="4924805" cy="4420456"/>
          </a:xfrm>
          <a:prstGeom prst="rect">
            <a:avLst/>
          </a:prstGeom>
        </p:spPr>
      </p:pic>
      <p:pic>
        <p:nvPicPr>
          <p:cNvPr id="11" name="Picture 10">
            <a:extLst>
              <a:ext uri="{FF2B5EF4-FFF2-40B4-BE49-F238E27FC236}">
                <a16:creationId xmlns:a16="http://schemas.microsoft.com/office/drawing/2014/main" id="{A1F0E04B-1BCE-CA42-BD0E-2E3F629AC570}"/>
              </a:ext>
            </a:extLst>
          </p:cNvPr>
          <p:cNvPicPr>
            <a:picLocks noChangeAspect="1"/>
          </p:cNvPicPr>
          <p:nvPr userDrawn="1"/>
        </p:nvPicPr>
        <p:blipFill>
          <a:blip r:embed="rId4"/>
          <a:srcRect/>
          <a:stretch/>
        </p:blipFill>
        <p:spPr>
          <a:xfrm>
            <a:off x="9966464" y="1304294"/>
            <a:ext cx="1740871" cy="874522"/>
          </a:xfrm>
          <a:prstGeom prst="rect">
            <a:avLst/>
          </a:prstGeom>
        </p:spPr>
      </p:pic>
      <p:pic>
        <p:nvPicPr>
          <p:cNvPr id="12" name="Picture 11">
            <a:extLst>
              <a:ext uri="{FF2B5EF4-FFF2-40B4-BE49-F238E27FC236}">
                <a16:creationId xmlns:a16="http://schemas.microsoft.com/office/drawing/2014/main" id="{243A309A-B166-4C4C-BC8B-23BC9EF604CE}"/>
              </a:ext>
            </a:extLst>
          </p:cNvPr>
          <p:cNvPicPr>
            <a:picLocks noChangeAspect="1"/>
          </p:cNvPicPr>
          <p:nvPr userDrawn="1"/>
        </p:nvPicPr>
        <p:blipFill>
          <a:blip r:embed="rId5"/>
          <a:srcRect/>
          <a:stretch/>
        </p:blipFill>
        <p:spPr>
          <a:xfrm>
            <a:off x="650317" y="582796"/>
            <a:ext cx="1945128" cy="482680"/>
          </a:xfrm>
          <a:prstGeom prst="rect">
            <a:avLst/>
          </a:prstGeom>
        </p:spPr>
      </p:pic>
      <p:sp>
        <p:nvSpPr>
          <p:cNvPr id="3" name="Content Placeholder 2">
            <a:extLst>
              <a:ext uri="{FF2B5EF4-FFF2-40B4-BE49-F238E27FC236}">
                <a16:creationId xmlns:a16="http://schemas.microsoft.com/office/drawing/2014/main" id="{14020102-6526-3F4A-8D37-830D4D5ED958}"/>
              </a:ext>
            </a:extLst>
          </p:cNvPr>
          <p:cNvSpPr>
            <a:spLocks noGrp="1"/>
          </p:cNvSpPr>
          <p:nvPr>
            <p:ph sz="quarter" idx="10"/>
          </p:nvPr>
        </p:nvSpPr>
        <p:spPr>
          <a:xfrm>
            <a:off x="498397" y="1225583"/>
            <a:ext cx="8168423" cy="4298613"/>
          </a:xfrm>
        </p:spPr>
        <p:txBody>
          <a:bodyPr>
            <a:noAutofit/>
          </a:bodyPr>
          <a:lstStyle>
            <a:lvl1pPr marL="0" indent="0">
              <a:buNone/>
              <a:defRPr sz="7200" b="1">
                <a:solidFill>
                  <a:schemeClr val="bg1"/>
                </a:solidFill>
              </a:defRPr>
            </a:lvl1pPr>
            <a:lvl2pPr>
              <a:defRPr sz="7200" b="1">
                <a:solidFill>
                  <a:schemeClr val="bg1"/>
                </a:solidFill>
              </a:defRPr>
            </a:lvl2pPr>
            <a:lvl3pPr>
              <a:defRPr sz="7200" b="1">
                <a:solidFill>
                  <a:schemeClr val="bg1"/>
                </a:solidFill>
              </a:defRPr>
            </a:lvl3pPr>
            <a:lvl4pPr>
              <a:defRPr sz="7200" b="1">
                <a:solidFill>
                  <a:schemeClr val="bg1"/>
                </a:solidFill>
              </a:defRPr>
            </a:lvl4pPr>
            <a:lvl5pPr marL="1828800" indent="0">
              <a:buNone/>
              <a:defRPr sz="7200" b="1">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269032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D3F5D8-7716-5046-9E00-E18AF73AB170}"/>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3C619A5D-AC23-6B41-8EEC-87505F3BED84}"/>
              </a:ext>
            </a:extLst>
          </p:cNvPr>
          <p:cNvPicPr>
            <a:picLocks noChangeAspect="1"/>
          </p:cNvPicPr>
          <p:nvPr userDrawn="1"/>
        </p:nvPicPr>
        <p:blipFill>
          <a:blip r:embed="rId3"/>
          <a:srcRect/>
          <a:stretch/>
        </p:blipFill>
        <p:spPr>
          <a:xfrm>
            <a:off x="282617" y="259914"/>
            <a:ext cx="824027" cy="204481"/>
          </a:xfrm>
          <a:prstGeom prst="rect">
            <a:avLst/>
          </a:prstGeom>
        </p:spPr>
      </p:pic>
      <p:pic>
        <p:nvPicPr>
          <p:cNvPr id="6" name="Picture 5">
            <a:extLst>
              <a:ext uri="{FF2B5EF4-FFF2-40B4-BE49-F238E27FC236}">
                <a16:creationId xmlns:a16="http://schemas.microsoft.com/office/drawing/2014/main" id="{0B244949-FA3A-1342-9CDD-47E0839A2CAB}"/>
              </a:ext>
            </a:extLst>
          </p:cNvPr>
          <p:cNvPicPr>
            <a:picLocks noChangeAspect="1"/>
          </p:cNvPicPr>
          <p:nvPr userDrawn="1"/>
        </p:nvPicPr>
        <p:blipFill>
          <a:blip r:embed="rId4"/>
          <a:stretch>
            <a:fillRect/>
          </a:stretch>
        </p:blipFill>
        <p:spPr>
          <a:xfrm>
            <a:off x="282617" y="6445440"/>
            <a:ext cx="704519" cy="152646"/>
          </a:xfrm>
          <a:prstGeom prst="rect">
            <a:avLst/>
          </a:prstGeom>
        </p:spPr>
      </p:pic>
      <p:pic>
        <p:nvPicPr>
          <p:cNvPr id="7" name="Picture 6">
            <a:extLst>
              <a:ext uri="{FF2B5EF4-FFF2-40B4-BE49-F238E27FC236}">
                <a16:creationId xmlns:a16="http://schemas.microsoft.com/office/drawing/2014/main" id="{9F66DBB2-E168-9B49-9005-3D1BFA2EC980}"/>
              </a:ext>
            </a:extLst>
          </p:cNvPr>
          <p:cNvPicPr>
            <a:picLocks noChangeAspect="1"/>
          </p:cNvPicPr>
          <p:nvPr userDrawn="1"/>
        </p:nvPicPr>
        <p:blipFill>
          <a:blip r:embed="rId5"/>
          <a:srcRect/>
          <a:stretch/>
        </p:blipFill>
        <p:spPr>
          <a:xfrm>
            <a:off x="10690175" y="2790497"/>
            <a:ext cx="1033892" cy="519373"/>
          </a:xfrm>
          <a:prstGeom prst="rect">
            <a:avLst/>
          </a:prstGeom>
        </p:spPr>
      </p:pic>
      <p:pic>
        <p:nvPicPr>
          <p:cNvPr id="8" name="Picture 7">
            <a:extLst>
              <a:ext uri="{FF2B5EF4-FFF2-40B4-BE49-F238E27FC236}">
                <a16:creationId xmlns:a16="http://schemas.microsoft.com/office/drawing/2014/main" id="{D857321E-42D1-6F42-9CDA-04CF825C0C12}"/>
              </a:ext>
            </a:extLst>
          </p:cNvPr>
          <p:cNvPicPr>
            <a:picLocks noChangeAspect="1"/>
          </p:cNvPicPr>
          <p:nvPr userDrawn="1"/>
        </p:nvPicPr>
        <p:blipFill>
          <a:blip r:embed="rId6"/>
          <a:srcRect/>
          <a:stretch/>
        </p:blipFill>
        <p:spPr>
          <a:xfrm>
            <a:off x="9502498" y="4950344"/>
            <a:ext cx="2548552" cy="2287555"/>
          </a:xfrm>
          <a:prstGeom prst="rect">
            <a:avLst/>
          </a:prstGeom>
        </p:spPr>
      </p:pic>
      <p:pic>
        <p:nvPicPr>
          <p:cNvPr id="9" name="Picture 8">
            <a:extLst>
              <a:ext uri="{FF2B5EF4-FFF2-40B4-BE49-F238E27FC236}">
                <a16:creationId xmlns:a16="http://schemas.microsoft.com/office/drawing/2014/main" id="{A4EAE0E9-9680-7C41-8DBE-5D1579E91633}"/>
              </a:ext>
            </a:extLst>
          </p:cNvPr>
          <p:cNvPicPr>
            <a:picLocks noChangeAspect="1"/>
          </p:cNvPicPr>
          <p:nvPr userDrawn="1"/>
        </p:nvPicPr>
        <p:blipFill>
          <a:blip r:embed="rId4"/>
          <a:stretch>
            <a:fillRect/>
          </a:stretch>
        </p:blipFill>
        <p:spPr>
          <a:xfrm>
            <a:off x="282617" y="6445440"/>
            <a:ext cx="704519" cy="152646"/>
          </a:xfrm>
          <a:prstGeom prst="rect">
            <a:avLst/>
          </a:prstGeom>
        </p:spPr>
      </p:pic>
      <p:sp>
        <p:nvSpPr>
          <p:cNvPr id="2" name="Title 1">
            <a:extLst>
              <a:ext uri="{FF2B5EF4-FFF2-40B4-BE49-F238E27FC236}">
                <a16:creationId xmlns:a16="http://schemas.microsoft.com/office/drawing/2014/main" id="{544AD84F-4448-E244-BFB0-68B1AB33693F}"/>
              </a:ext>
            </a:extLst>
          </p:cNvPr>
          <p:cNvSpPr>
            <a:spLocks noGrp="1"/>
          </p:cNvSpPr>
          <p:nvPr>
            <p:ph type="ctrTitle"/>
          </p:nvPr>
        </p:nvSpPr>
        <p:spPr>
          <a:xfrm>
            <a:off x="1524000" y="1122363"/>
            <a:ext cx="9144000" cy="2387600"/>
          </a:xfrm>
        </p:spPr>
        <p:txBody>
          <a:bodyPr anchor="b"/>
          <a:lstStyle>
            <a:lvl1pPr algn="l">
              <a:defRPr sz="6000">
                <a:solidFill>
                  <a:schemeClr val="bg1"/>
                </a:solidFill>
                <a:latin typeface="+mn-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D3EEA01-F3DD-1B46-91DF-147CA87DE28E}"/>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207866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Thumbnail - 1 Headsho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0E6466-8749-4340-B9AF-9339DFDA2D88}"/>
              </a:ext>
            </a:extLst>
          </p:cNvPr>
          <p:cNvPicPr>
            <a:picLocks noChangeAspect="1"/>
          </p:cNvPicPr>
          <p:nvPr userDrawn="1"/>
        </p:nvPicPr>
        <p:blipFill>
          <a:blip r:embed="rId2"/>
          <a:src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B5750159-A3F3-264B-9943-2E9CB7016BBF}"/>
              </a:ext>
            </a:extLst>
          </p:cNvPr>
          <p:cNvPicPr>
            <a:picLocks noChangeAspect="1"/>
          </p:cNvPicPr>
          <p:nvPr userDrawn="1"/>
        </p:nvPicPr>
        <p:blipFill>
          <a:blip r:embed="rId3"/>
          <a:srcRect/>
          <a:stretch/>
        </p:blipFill>
        <p:spPr>
          <a:xfrm>
            <a:off x="6782530" y="3483110"/>
            <a:ext cx="4924805" cy="4420456"/>
          </a:xfrm>
          <a:prstGeom prst="rect">
            <a:avLst/>
          </a:prstGeom>
        </p:spPr>
      </p:pic>
      <p:pic>
        <p:nvPicPr>
          <p:cNvPr id="12" name="Picture 11">
            <a:extLst>
              <a:ext uri="{FF2B5EF4-FFF2-40B4-BE49-F238E27FC236}">
                <a16:creationId xmlns:a16="http://schemas.microsoft.com/office/drawing/2014/main" id="{79E97EDE-C09A-064D-BA27-434C97C0059D}"/>
              </a:ext>
            </a:extLst>
          </p:cNvPr>
          <p:cNvPicPr>
            <a:picLocks noChangeAspect="1"/>
          </p:cNvPicPr>
          <p:nvPr userDrawn="1"/>
        </p:nvPicPr>
        <p:blipFill>
          <a:blip r:embed="rId4"/>
          <a:srcRect/>
          <a:stretch/>
        </p:blipFill>
        <p:spPr>
          <a:xfrm>
            <a:off x="9966464" y="1304294"/>
            <a:ext cx="1740871" cy="874522"/>
          </a:xfrm>
          <a:prstGeom prst="rect">
            <a:avLst/>
          </a:prstGeom>
        </p:spPr>
      </p:pic>
      <p:pic>
        <p:nvPicPr>
          <p:cNvPr id="13" name="Picture 12">
            <a:extLst>
              <a:ext uri="{FF2B5EF4-FFF2-40B4-BE49-F238E27FC236}">
                <a16:creationId xmlns:a16="http://schemas.microsoft.com/office/drawing/2014/main" id="{4A13ED03-6347-D744-8F21-73DC9FB60098}"/>
              </a:ext>
            </a:extLst>
          </p:cNvPr>
          <p:cNvPicPr>
            <a:picLocks noChangeAspect="1"/>
          </p:cNvPicPr>
          <p:nvPr userDrawn="1"/>
        </p:nvPicPr>
        <p:blipFill>
          <a:blip r:embed="rId5"/>
          <a:srcRect/>
          <a:stretch/>
        </p:blipFill>
        <p:spPr>
          <a:xfrm>
            <a:off x="8876147" y="3503223"/>
            <a:ext cx="2684670" cy="2684670"/>
          </a:xfrm>
          <a:prstGeom prst="ellipse">
            <a:avLst/>
          </a:prstGeom>
          <a:ln w="152400">
            <a:solidFill>
              <a:srgbClr val="FFB312"/>
            </a:solidFill>
          </a:ln>
        </p:spPr>
      </p:pic>
      <p:pic>
        <p:nvPicPr>
          <p:cNvPr id="14" name="Picture 13">
            <a:extLst>
              <a:ext uri="{FF2B5EF4-FFF2-40B4-BE49-F238E27FC236}">
                <a16:creationId xmlns:a16="http://schemas.microsoft.com/office/drawing/2014/main" id="{509946A4-D3EE-0E44-9C2A-CD1496DEED47}"/>
              </a:ext>
            </a:extLst>
          </p:cNvPr>
          <p:cNvPicPr>
            <a:picLocks noChangeAspect="1"/>
          </p:cNvPicPr>
          <p:nvPr userDrawn="1"/>
        </p:nvPicPr>
        <p:blipFill>
          <a:blip r:embed="rId6"/>
          <a:srcRect/>
          <a:stretch/>
        </p:blipFill>
        <p:spPr>
          <a:xfrm>
            <a:off x="650317" y="582796"/>
            <a:ext cx="1945128" cy="482680"/>
          </a:xfrm>
          <a:prstGeom prst="rect">
            <a:avLst/>
          </a:prstGeom>
        </p:spPr>
      </p:pic>
      <p:sp>
        <p:nvSpPr>
          <p:cNvPr id="8" name="Content Placeholder 2">
            <a:extLst>
              <a:ext uri="{FF2B5EF4-FFF2-40B4-BE49-F238E27FC236}">
                <a16:creationId xmlns:a16="http://schemas.microsoft.com/office/drawing/2014/main" id="{04023922-E193-F64A-A506-9C6287B1C15B}"/>
              </a:ext>
            </a:extLst>
          </p:cNvPr>
          <p:cNvSpPr>
            <a:spLocks noGrp="1"/>
          </p:cNvSpPr>
          <p:nvPr>
            <p:ph sz="quarter" idx="10"/>
          </p:nvPr>
        </p:nvSpPr>
        <p:spPr>
          <a:xfrm>
            <a:off x="498397" y="1225583"/>
            <a:ext cx="8168423" cy="4298613"/>
          </a:xfrm>
        </p:spPr>
        <p:txBody>
          <a:bodyPr>
            <a:noAutofit/>
          </a:bodyPr>
          <a:lstStyle>
            <a:lvl1pPr marL="0" indent="0">
              <a:buNone/>
              <a:defRPr sz="7200" b="1">
                <a:solidFill>
                  <a:schemeClr val="bg1"/>
                </a:solidFill>
              </a:defRPr>
            </a:lvl1pPr>
            <a:lvl2pPr>
              <a:defRPr sz="7200" b="1">
                <a:solidFill>
                  <a:schemeClr val="bg1"/>
                </a:solidFill>
              </a:defRPr>
            </a:lvl2pPr>
            <a:lvl3pPr>
              <a:defRPr sz="7200" b="1">
                <a:solidFill>
                  <a:schemeClr val="bg1"/>
                </a:solidFill>
              </a:defRPr>
            </a:lvl3pPr>
            <a:lvl4pPr>
              <a:defRPr sz="7200" b="1">
                <a:solidFill>
                  <a:schemeClr val="bg1"/>
                </a:solidFill>
              </a:defRPr>
            </a:lvl4pPr>
            <a:lvl5pPr marL="1828800" indent="0">
              <a:buNone/>
              <a:defRPr sz="7200" b="1">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06258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Thumbnail - 2 Head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05AA2D-96B8-C445-A565-73139418F87C}"/>
              </a:ext>
            </a:extLst>
          </p:cNvPr>
          <p:cNvPicPr>
            <a:picLocks noChangeAspect="1"/>
          </p:cNvPicPr>
          <p:nvPr userDrawn="1"/>
        </p:nvPicPr>
        <p:blipFill>
          <a:blip r:embed="rId2"/>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682F639-C247-5943-BD2F-A07C901D5384}"/>
              </a:ext>
            </a:extLst>
          </p:cNvPr>
          <p:cNvPicPr>
            <a:picLocks noChangeAspect="1"/>
          </p:cNvPicPr>
          <p:nvPr userDrawn="1"/>
        </p:nvPicPr>
        <p:blipFill>
          <a:blip r:embed="rId3"/>
          <a:srcRect/>
          <a:stretch/>
        </p:blipFill>
        <p:spPr>
          <a:xfrm>
            <a:off x="6782530" y="3483110"/>
            <a:ext cx="4924805" cy="4420456"/>
          </a:xfrm>
          <a:prstGeom prst="rect">
            <a:avLst/>
          </a:prstGeom>
        </p:spPr>
      </p:pic>
      <p:pic>
        <p:nvPicPr>
          <p:cNvPr id="6" name="Picture 5">
            <a:extLst>
              <a:ext uri="{FF2B5EF4-FFF2-40B4-BE49-F238E27FC236}">
                <a16:creationId xmlns:a16="http://schemas.microsoft.com/office/drawing/2014/main" id="{4049C107-1658-484B-94EB-1B768C06CBD4}"/>
              </a:ext>
            </a:extLst>
          </p:cNvPr>
          <p:cNvPicPr>
            <a:picLocks noChangeAspect="1"/>
          </p:cNvPicPr>
          <p:nvPr userDrawn="1"/>
        </p:nvPicPr>
        <p:blipFill>
          <a:blip r:embed="rId4"/>
          <a:srcRect/>
          <a:stretch/>
        </p:blipFill>
        <p:spPr>
          <a:xfrm>
            <a:off x="7616123" y="374716"/>
            <a:ext cx="1740871" cy="874522"/>
          </a:xfrm>
          <a:prstGeom prst="rect">
            <a:avLst/>
          </a:prstGeom>
        </p:spPr>
      </p:pic>
      <p:pic>
        <p:nvPicPr>
          <p:cNvPr id="7" name="Picture 6">
            <a:extLst>
              <a:ext uri="{FF2B5EF4-FFF2-40B4-BE49-F238E27FC236}">
                <a16:creationId xmlns:a16="http://schemas.microsoft.com/office/drawing/2014/main" id="{A6158479-DFE1-094E-85EC-5F62A22F39C2}"/>
              </a:ext>
            </a:extLst>
          </p:cNvPr>
          <p:cNvPicPr>
            <a:picLocks noChangeAspect="1"/>
          </p:cNvPicPr>
          <p:nvPr userDrawn="1"/>
        </p:nvPicPr>
        <p:blipFill>
          <a:blip r:embed="rId5"/>
          <a:srcRect/>
          <a:stretch/>
        </p:blipFill>
        <p:spPr>
          <a:xfrm>
            <a:off x="9244933" y="3503223"/>
            <a:ext cx="2315883" cy="2315883"/>
          </a:xfrm>
          <a:prstGeom prst="ellipse">
            <a:avLst/>
          </a:prstGeom>
          <a:ln w="152400">
            <a:solidFill>
              <a:srgbClr val="FFB312"/>
            </a:solidFill>
          </a:ln>
        </p:spPr>
      </p:pic>
      <p:pic>
        <p:nvPicPr>
          <p:cNvPr id="8" name="Picture 7">
            <a:extLst>
              <a:ext uri="{FF2B5EF4-FFF2-40B4-BE49-F238E27FC236}">
                <a16:creationId xmlns:a16="http://schemas.microsoft.com/office/drawing/2014/main" id="{9EB5CFE9-CD7E-C34A-877A-1839FB610BB2}"/>
              </a:ext>
            </a:extLst>
          </p:cNvPr>
          <p:cNvPicPr>
            <a:picLocks noChangeAspect="1"/>
          </p:cNvPicPr>
          <p:nvPr userDrawn="1"/>
        </p:nvPicPr>
        <p:blipFill>
          <a:blip r:embed="rId5"/>
          <a:srcRect/>
          <a:stretch/>
        </p:blipFill>
        <p:spPr>
          <a:xfrm>
            <a:off x="9244933" y="833175"/>
            <a:ext cx="2315883" cy="2315883"/>
          </a:xfrm>
          <a:prstGeom prst="ellipse">
            <a:avLst/>
          </a:prstGeom>
          <a:ln w="152400">
            <a:solidFill>
              <a:srgbClr val="FFB312"/>
            </a:solidFill>
          </a:ln>
        </p:spPr>
      </p:pic>
      <p:pic>
        <p:nvPicPr>
          <p:cNvPr id="9" name="Picture 8">
            <a:extLst>
              <a:ext uri="{FF2B5EF4-FFF2-40B4-BE49-F238E27FC236}">
                <a16:creationId xmlns:a16="http://schemas.microsoft.com/office/drawing/2014/main" id="{011142C7-3393-7943-AD3D-806D181FB9E3}"/>
              </a:ext>
            </a:extLst>
          </p:cNvPr>
          <p:cNvPicPr>
            <a:picLocks noChangeAspect="1"/>
          </p:cNvPicPr>
          <p:nvPr userDrawn="1"/>
        </p:nvPicPr>
        <p:blipFill>
          <a:blip r:embed="rId6"/>
          <a:srcRect/>
          <a:stretch/>
        </p:blipFill>
        <p:spPr>
          <a:xfrm>
            <a:off x="650317" y="582796"/>
            <a:ext cx="1945128" cy="482680"/>
          </a:xfrm>
          <a:prstGeom prst="rect">
            <a:avLst/>
          </a:prstGeom>
        </p:spPr>
      </p:pic>
      <p:sp>
        <p:nvSpPr>
          <p:cNvPr id="10" name="Content Placeholder 2">
            <a:extLst>
              <a:ext uri="{FF2B5EF4-FFF2-40B4-BE49-F238E27FC236}">
                <a16:creationId xmlns:a16="http://schemas.microsoft.com/office/drawing/2014/main" id="{D54D0BDA-921B-454F-98CE-6FA5631395B4}"/>
              </a:ext>
            </a:extLst>
          </p:cNvPr>
          <p:cNvSpPr>
            <a:spLocks noGrp="1"/>
          </p:cNvSpPr>
          <p:nvPr>
            <p:ph sz="quarter" idx="10"/>
          </p:nvPr>
        </p:nvSpPr>
        <p:spPr>
          <a:xfrm>
            <a:off x="498397" y="1225583"/>
            <a:ext cx="8168423" cy="4298613"/>
          </a:xfrm>
        </p:spPr>
        <p:txBody>
          <a:bodyPr>
            <a:noAutofit/>
          </a:bodyPr>
          <a:lstStyle>
            <a:lvl1pPr marL="0" indent="0">
              <a:buNone/>
              <a:defRPr sz="7200" b="1">
                <a:solidFill>
                  <a:schemeClr val="bg1"/>
                </a:solidFill>
              </a:defRPr>
            </a:lvl1pPr>
            <a:lvl2pPr>
              <a:defRPr sz="7200" b="1">
                <a:solidFill>
                  <a:schemeClr val="bg1"/>
                </a:solidFill>
              </a:defRPr>
            </a:lvl2pPr>
            <a:lvl3pPr>
              <a:defRPr sz="7200" b="1">
                <a:solidFill>
                  <a:schemeClr val="bg1"/>
                </a:solidFill>
              </a:defRPr>
            </a:lvl3pPr>
            <a:lvl4pPr>
              <a:defRPr sz="7200" b="1">
                <a:solidFill>
                  <a:schemeClr val="bg1"/>
                </a:solidFill>
              </a:defRPr>
            </a:lvl4pPr>
            <a:lvl5pPr marL="1828800" indent="0">
              <a:buNone/>
              <a:defRPr sz="7200" b="1">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351630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Thumbnail - 3 Head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323A09-4A64-7145-A06E-41578E97352B}"/>
              </a:ext>
            </a:extLst>
          </p:cNvPr>
          <p:cNvPicPr>
            <a:picLocks noChangeAspect="1"/>
          </p:cNvPicPr>
          <p:nvPr userDrawn="1"/>
        </p:nvPicPr>
        <p:blipFill>
          <a:blip r:embed="rId2"/>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DABC1EE-EFD5-914D-B102-F7C533891588}"/>
              </a:ext>
            </a:extLst>
          </p:cNvPr>
          <p:cNvPicPr>
            <a:picLocks noChangeAspect="1"/>
          </p:cNvPicPr>
          <p:nvPr userDrawn="1"/>
        </p:nvPicPr>
        <p:blipFill>
          <a:blip r:embed="rId3"/>
          <a:srcRect/>
          <a:stretch/>
        </p:blipFill>
        <p:spPr>
          <a:xfrm>
            <a:off x="6782530" y="3483110"/>
            <a:ext cx="4924805" cy="4420456"/>
          </a:xfrm>
          <a:prstGeom prst="rect">
            <a:avLst/>
          </a:prstGeom>
        </p:spPr>
      </p:pic>
      <p:pic>
        <p:nvPicPr>
          <p:cNvPr id="6" name="Picture 5">
            <a:extLst>
              <a:ext uri="{FF2B5EF4-FFF2-40B4-BE49-F238E27FC236}">
                <a16:creationId xmlns:a16="http://schemas.microsoft.com/office/drawing/2014/main" id="{391DCF51-89E1-8C4F-8057-F396E5B83E59}"/>
              </a:ext>
            </a:extLst>
          </p:cNvPr>
          <p:cNvPicPr>
            <a:picLocks noChangeAspect="1"/>
          </p:cNvPicPr>
          <p:nvPr userDrawn="1"/>
        </p:nvPicPr>
        <p:blipFill>
          <a:blip r:embed="rId4"/>
          <a:srcRect/>
          <a:stretch/>
        </p:blipFill>
        <p:spPr>
          <a:xfrm>
            <a:off x="9699490" y="2608998"/>
            <a:ext cx="1721872" cy="1721872"/>
          </a:xfrm>
          <a:prstGeom prst="ellipse">
            <a:avLst/>
          </a:prstGeom>
          <a:ln w="127000">
            <a:solidFill>
              <a:srgbClr val="FFB312"/>
            </a:solidFill>
          </a:ln>
        </p:spPr>
      </p:pic>
      <p:pic>
        <p:nvPicPr>
          <p:cNvPr id="7" name="Picture 6">
            <a:extLst>
              <a:ext uri="{FF2B5EF4-FFF2-40B4-BE49-F238E27FC236}">
                <a16:creationId xmlns:a16="http://schemas.microsoft.com/office/drawing/2014/main" id="{6DEAC0E0-78D6-A145-9E32-F711ED31A20A}"/>
              </a:ext>
            </a:extLst>
          </p:cNvPr>
          <p:cNvPicPr>
            <a:picLocks noChangeAspect="1"/>
          </p:cNvPicPr>
          <p:nvPr userDrawn="1"/>
        </p:nvPicPr>
        <p:blipFill>
          <a:blip r:embed="rId4"/>
          <a:srcRect/>
          <a:stretch/>
        </p:blipFill>
        <p:spPr>
          <a:xfrm>
            <a:off x="9699490" y="435627"/>
            <a:ext cx="1721872" cy="1721872"/>
          </a:xfrm>
          <a:prstGeom prst="ellipse">
            <a:avLst/>
          </a:prstGeom>
          <a:ln w="127000">
            <a:solidFill>
              <a:srgbClr val="FFB312"/>
            </a:solidFill>
          </a:ln>
        </p:spPr>
      </p:pic>
      <p:pic>
        <p:nvPicPr>
          <p:cNvPr id="8" name="Picture 7">
            <a:extLst>
              <a:ext uri="{FF2B5EF4-FFF2-40B4-BE49-F238E27FC236}">
                <a16:creationId xmlns:a16="http://schemas.microsoft.com/office/drawing/2014/main" id="{9E165E74-B9A8-AC41-9DD1-AB873495C440}"/>
              </a:ext>
            </a:extLst>
          </p:cNvPr>
          <p:cNvPicPr>
            <a:picLocks noChangeAspect="1"/>
          </p:cNvPicPr>
          <p:nvPr userDrawn="1"/>
        </p:nvPicPr>
        <p:blipFill>
          <a:blip r:embed="rId4"/>
          <a:srcRect/>
          <a:stretch/>
        </p:blipFill>
        <p:spPr>
          <a:xfrm>
            <a:off x="9699490" y="4727162"/>
            <a:ext cx="1721872" cy="1721872"/>
          </a:xfrm>
          <a:prstGeom prst="ellipse">
            <a:avLst/>
          </a:prstGeom>
          <a:ln w="127000">
            <a:solidFill>
              <a:srgbClr val="FFB312"/>
            </a:solidFill>
          </a:ln>
        </p:spPr>
      </p:pic>
      <p:pic>
        <p:nvPicPr>
          <p:cNvPr id="9" name="Picture 8">
            <a:extLst>
              <a:ext uri="{FF2B5EF4-FFF2-40B4-BE49-F238E27FC236}">
                <a16:creationId xmlns:a16="http://schemas.microsoft.com/office/drawing/2014/main" id="{731FE6FB-261A-2D44-9FC1-E6F68A13B190}"/>
              </a:ext>
            </a:extLst>
          </p:cNvPr>
          <p:cNvPicPr>
            <a:picLocks noChangeAspect="1"/>
          </p:cNvPicPr>
          <p:nvPr userDrawn="1"/>
        </p:nvPicPr>
        <p:blipFill>
          <a:blip r:embed="rId5"/>
          <a:srcRect/>
          <a:stretch/>
        </p:blipFill>
        <p:spPr>
          <a:xfrm>
            <a:off x="7616123" y="374716"/>
            <a:ext cx="1740871" cy="874522"/>
          </a:xfrm>
          <a:prstGeom prst="rect">
            <a:avLst/>
          </a:prstGeom>
        </p:spPr>
      </p:pic>
      <p:pic>
        <p:nvPicPr>
          <p:cNvPr id="10" name="Picture 9">
            <a:extLst>
              <a:ext uri="{FF2B5EF4-FFF2-40B4-BE49-F238E27FC236}">
                <a16:creationId xmlns:a16="http://schemas.microsoft.com/office/drawing/2014/main" id="{2C299D3B-569B-664A-9E18-37970146DB8C}"/>
              </a:ext>
            </a:extLst>
          </p:cNvPr>
          <p:cNvPicPr>
            <a:picLocks noChangeAspect="1"/>
          </p:cNvPicPr>
          <p:nvPr userDrawn="1"/>
        </p:nvPicPr>
        <p:blipFill>
          <a:blip r:embed="rId6"/>
          <a:srcRect/>
          <a:stretch/>
        </p:blipFill>
        <p:spPr>
          <a:xfrm>
            <a:off x="650317" y="582796"/>
            <a:ext cx="1945128" cy="482680"/>
          </a:xfrm>
          <a:prstGeom prst="rect">
            <a:avLst/>
          </a:prstGeom>
        </p:spPr>
      </p:pic>
      <p:sp>
        <p:nvSpPr>
          <p:cNvPr id="11" name="Content Placeholder 2">
            <a:extLst>
              <a:ext uri="{FF2B5EF4-FFF2-40B4-BE49-F238E27FC236}">
                <a16:creationId xmlns:a16="http://schemas.microsoft.com/office/drawing/2014/main" id="{A16804DA-C810-D842-8615-91C39E67D4C7}"/>
              </a:ext>
            </a:extLst>
          </p:cNvPr>
          <p:cNvSpPr>
            <a:spLocks noGrp="1"/>
          </p:cNvSpPr>
          <p:nvPr>
            <p:ph sz="quarter" idx="10"/>
          </p:nvPr>
        </p:nvSpPr>
        <p:spPr>
          <a:xfrm>
            <a:off x="498397" y="1225583"/>
            <a:ext cx="8168423" cy="4298613"/>
          </a:xfrm>
        </p:spPr>
        <p:txBody>
          <a:bodyPr>
            <a:noAutofit/>
          </a:bodyPr>
          <a:lstStyle>
            <a:lvl1pPr marL="0" indent="0">
              <a:buNone/>
              <a:defRPr sz="7200" b="1">
                <a:solidFill>
                  <a:schemeClr val="bg1"/>
                </a:solidFill>
              </a:defRPr>
            </a:lvl1pPr>
            <a:lvl2pPr>
              <a:defRPr sz="7200" b="1">
                <a:solidFill>
                  <a:schemeClr val="bg1"/>
                </a:solidFill>
              </a:defRPr>
            </a:lvl2pPr>
            <a:lvl3pPr>
              <a:defRPr sz="7200" b="1">
                <a:solidFill>
                  <a:schemeClr val="bg1"/>
                </a:solidFill>
              </a:defRPr>
            </a:lvl3pPr>
            <a:lvl4pPr>
              <a:defRPr sz="7200" b="1">
                <a:solidFill>
                  <a:schemeClr val="bg1"/>
                </a:solidFill>
              </a:defRPr>
            </a:lvl4pPr>
            <a:lvl5pPr marL="1828800" indent="0">
              <a:buNone/>
              <a:defRPr sz="7200" b="1">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831865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3B55D1-E076-3F48-B4D5-0772CFE489F0}"/>
              </a:ext>
            </a:extLst>
          </p:cNvPr>
          <p:cNvSpPr>
            <a:spLocks noGrp="1"/>
          </p:cNvSpPr>
          <p:nvPr>
            <p:ph idx="1"/>
          </p:nvPr>
        </p:nvSpPr>
        <p:spPr>
          <a:xfrm>
            <a:off x="3688880" y="1296785"/>
            <a:ext cx="8217374" cy="5151332"/>
          </a:xfrm>
        </p:spPr>
        <p:txBody>
          <a:bodyPr>
            <a:normAutofit/>
          </a:bodyPr>
          <a:lstStyle>
            <a:lvl1pPr marL="0" indent="0">
              <a:buNone/>
              <a:defRPr sz="2800">
                <a:solidFill>
                  <a:srgbClr val="3F115C"/>
                </a:solidFill>
              </a:defRPr>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p:txBody>
      </p:sp>
      <p:pic>
        <p:nvPicPr>
          <p:cNvPr id="10" name="Picture 9">
            <a:extLst>
              <a:ext uri="{FF2B5EF4-FFF2-40B4-BE49-F238E27FC236}">
                <a16:creationId xmlns:a16="http://schemas.microsoft.com/office/drawing/2014/main" id="{29B34027-82DE-FA4E-AE3B-21B037453168}"/>
              </a:ext>
            </a:extLst>
          </p:cNvPr>
          <p:cNvPicPr>
            <a:picLocks noChangeAspect="1"/>
          </p:cNvPicPr>
          <p:nvPr userDrawn="1"/>
        </p:nvPicPr>
        <p:blipFill rotWithShape="1">
          <a:blip r:embed="rId2"/>
          <a:srcRect l="66416" r="6576"/>
          <a:stretch/>
        </p:blipFill>
        <p:spPr>
          <a:xfrm>
            <a:off x="1487" y="5354"/>
            <a:ext cx="3290353" cy="6852646"/>
          </a:xfrm>
          <a:prstGeom prst="rect">
            <a:avLst/>
          </a:prstGeom>
        </p:spPr>
      </p:pic>
      <p:pic>
        <p:nvPicPr>
          <p:cNvPr id="11" name="Picture 10">
            <a:extLst>
              <a:ext uri="{FF2B5EF4-FFF2-40B4-BE49-F238E27FC236}">
                <a16:creationId xmlns:a16="http://schemas.microsoft.com/office/drawing/2014/main" id="{CD3B5F5D-86B5-C249-A339-3525DA5E710E}"/>
              </a:ext>
            </a:extLst>
          </p:cNvPr>
          <p:cNvPicPr>
            <a:picLocks noChangeAspect="1"/>
          </p:cNvPicPr>
          <p:nvPr userDrawn="1"/>
        </p:nvPicPr>
        <p:blipFill>
          <a:blip r:embed="rId3"/>
          <a:stretch>
            <a:fillRect/>
          </a:stretch>
        </p:blipFill>
        <p:spPr>
          <a:xfrm>
            <a:off x="282617" y="6445440"/>
            <a:ext cx="704519" cy="152646"/>
          </a:xfrm>
          <a:prstGeom prst="rect">
            <a:avLst/>
          </a:prstGeom>
        </p:spPr>
      </p:pic>
      <p:pic>
        <p:nvPicPr>
          <p:cNvPr id="12" name="Picture 11">
            <a:extLst>
              <a:ext uri="{FF2B5EF4-FFF2-40B4-BE49-F238E27FC236}">
                <a16:creationId xmlns:a16="http://schemas.microsoft.com/office/drawing/2014/main" id="{D5E738F4-227B-8C4F-AD18-C211FA825020}"/>
              </a:ext>
            </a:extLst>
          </p:cNvPr>
          <p:cNvPicPr>
            <a:picLocks noChangeAspect="1"/>
          </p:cNvPicPr>
          <p:nvPr userDrawn="1"/>
        </p:nvPicPr>
        <p:blipFill>
          <a:blip r:embed="rId4"/>
          <a:srcRect/>
          <a:stretch/>
        </p:blipFill>
        <p:spPr>
          <a:xfrm>
            <a:off x="282617" y="344348"/>
            <a:ext cx="824027" cy="204481"/>
          </a:xfrm>
          <a:prstGeom prst="rect">
            <a:avLst/>
          </a:prstGeom>
        </p:spPr>
      </p:pic>
      <p:pic>
        <p:nvPicPr>
          <p:cNvPr id="13" name="Picture 12">
            <a:extLst>
              <a:ext uri="{FF2B5EF4-FFF2-40B4-BE49-F238E27FC236}">
                <a16:creationId xmlns:a16="http://schemas.microsoft.com/office/drawing/2014/main" id="{E8373E63-1095-4A41-9257-99451F4DA5AA}"/>
              </a:ext>
            </a:extLst>
          </p:cNvPr>
          <p:cNvPicPr>
            <a:picLocks noChangeAspect="1"/>
          </p:cNvPicPr>
          <p:nvPr userDrawn="1"/>
        </p:nvPicPr>
        <p:blipFill>
          <a:blip r:embed="rId5"/>
          <a:srcRect/>
          <a:stretch/>
        </p:blipFill>
        <p:spPr>
          <a:xfrm>
            <a:off x="2465670" y="5389665"/>
            <a:ext cx="645523" cy="324277"/>
          </a:xfrm>
          <a:prstGeom prst="rect">
            <a:avLst/>
          </a:prstGeom>
        </p:spPr>
      </p:pic>
      <p:pic>
        <p:nvPicPr>
          <p:cNvPr id="14" name="Picture 13">
            <a:extLst>
              <a:ext uri="{FF2B5EF4-FFF2-40B4-BE49-F238E27FC236}">
                <a16:creationId xmlns:a16="http://schemas.microsoft.com/office/drawing/2014/main" id="{A5C440AB-3072-B147-8808-F17A615A7B4E}"/>
              </a:ext>
            </a:extLst>
          </p:cNvPr>
          <p:cNvPicPr>
            <a:picLocks noChangeAspect="1"/>
          </p:cNvPicPr>
          <p:nvPr userDrawn="1"/>
        </p:nvPicPr>
        <p:blipFill>
          <a:blip r:embed="rId6"/>
          <a:srcRect/>
          <a:stretch/>
        </p:blipFill>
        <p:spPr>
          <a:xfrm>
            <a:off x="1458640" y="5713942"/>
            <a:ext cx="1591220" cy="1428263"/>
          </a:xfrm>
          <a:prstGeom prst="rect">
            <a:avLst/>
          </a:prstGeom>
        </p:spPr>
      </p:pic>
      <p:sp>
        <p:nvSpPr>
          <p:cNvPr id="2" name="TextBox 1">
            <a:extLst>
              <a:ext uri="{FF2B5EF4-FFF2-40B4-BE49-F238E27FC236}">
                <a16:creationId xmlns:a16="http://schemas.microsoft.com/office/drawing/2014/main" id="{DB6F1947-1C2C-6D49-AF6A-481C7F879DD8}"/>
              </a:ext>
            </a:extLst>
          </p:cNvPr>
          <p:cNvSpPr txBox="1"/>
          <p:nvPr userDrawn="1"/>
        </p:nvSpPr>
        <p:spPr>
          <a:xfrm>
            <a:off x="398527" y="1296785"/>
            <a:ext cx="2577429" cy="707886"/>
          </a:xfrm>
          <a:prstGeom prst="rect">
            <a:avLst/>
          </a:prstGeom>
          <a:noFill/>
        </p:spPr>
        <p:txBody>
          <a:bodyPr wrap="square" rtlCol="0">
            <a:spAutoFit/>
          </a:bodyPr>
          <a:lstStyle/>
          <a:p>
            <a:r>
              <a:rPr lang="en-US" sz="4000" dirty="0">
                <a:solidFill>
                  <a:schemeClr val="bg1"/>
                </a:solidFill>
              </a:rPr>
              <a:t>Agenda</a:t>
            </a:r>
          </a:p>
        </p:txBody>
      </p:sp>
    </p:spTree>
    <p:extLst>
      <p:ext uri="{BB962C8B-B14F-4D97-AF65-F5344CB8AC3E}">
        <p14:creationId xmlns:p14="http://schemas.microsoft.com/office/powerpoint/2010/main" val="301257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D7B466-3559-A146-B7C4-962A75C4CC4A}"/>
              </a:ext>
            </a:extLst>
          </p:cNvPr>
          <p:cNvPicPr>
            <a:picLocks noChangeAspect="1"/>
          </p:cNvPicPr>
          <p:nvPr userDrawn="1"/>
        </p:nvPicPr>
        <p:blipFill>
          <a:blip r:embed="rId2"/>
          <a:srcRect t="45029" b="45029"/>
          <a:stretch/>
        </p:blipFill>
        <p:spPr>
          <a:xfrm>
            <a:off x="0" y="6173449"/>
            <a:ext cx="12192000" cy="681874"/>
          </a:xfrm>
          <a:prstGeom prst="rect">
            <a:avLst/>
          </a:prstGeom>
        </p:spPr>
      </p:pic>
      <p:sp>
        <p:nvSpPr>
          <p:cNvPr id="2" name="Title 1">
            <a:extLst>
              <a:ext uri="{FF2B5EF4-FFF2-40B4-BE49-F238E27FC236}">
                <a16:creationId xmlns:a16="http://schemas.microsoft.com/office/drawing/2014/main" id="{3D829EC0-7699-3E4E-87A9-F88B8670F2EA}"/>
              </a:ext>
            </a:extLst>
          </p:cNvPr>
          <p:cNvSpPr>
            <a:spLocks noGrp="1"/>
          </p:cNvSpPr>
          <p:nvPr>
            <p:ph type="title"/>
          </p:nvPr>
        </p:nvSpPr>
        <p:spPr/>
        <p:txBody>
          <a:bodyPr>
            <a:normAutofit/>
          </a:bodyPr>
          <a:lstStyle>
            <a:lvl1pPr>
              <a:defRPr sz="4400">
                <a:solidFill>
                  <a:srgbClr val="3F11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4A2EC19-EC5C-BF41-9568-1B12F511D868}"/>
              </a:ext>
            </a:extLst>
          </p:cNvPr>
          <p:cNvSpPr>
            <a:spLocks noGrp="1"/>
          </p:cNvSpPr>
          <p:nvPr>
            <p:ph idx="1"/>
          </p:nvPr>
        </p:nvSpPr>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2E162D98-E3F6-9C47-871D-ADF77E59A958}"/>
              </a:ext>
            </a:extLst>
          </p:cNvPr>
          <p:cNvPicPr>
            <a:picLocks noChangeAspect="1"/>
          </p:cNvPicPr>
          <p:nvPr userDrawn="1"/>
        </p:nvPicPr>
        <p:blipFill>
          <a:blip r:embed="rId3"/>
          <a:srcRect/>
          <a:stretch/>
        </p:blipFill>
        <p:spPr>
          <a:xfrm>
            <a:off x="331808" y="6442710"/>
            <a:ext cx="824027" cy="204481"/>
          </a:xfrm>
          <a:prstGeom prst="rect">
            <a:avLst/>
          </a:prstGeom>
        </p:spPr>
      </p:pic>
      <p:pic>
        <p:nvPicPr>
          <p:cNvPr id="11" name="Picture 10">
            <a:extLst>
              <a:ext uri="{FF2B5EF4-FFF2-40B4-BE49-F238E27FC236}">
                <a16:creationId xmlns:a16="http://schemas.microsoft.com/office/drawing/2014/main" id="{B8758826-8FFE-3C4F-9C0E-8288C9256AFC}"/>
              </a:ext>
            </a:extLst>
          </p:cNvPr>
          <p:cNvPicPr>
            <a:picLocks noChangeAspect="1"/>
          </p:cNvPicPr>
          <p:nvPr userDrawn="1"/>
        </p:nvPicPr>
        <p:blipFill>
          <a:blip r:embed="rId4"/>
          <a:stretch>
            <a:fillRect/>
          </a:stretch>
        </p:blipFill>
        <p:spPr>
          <a:xfrm>
            <a:off x="11209359" y="6457072"/>
            <a:ext cx="650833" cy="141014"/>
          </a:xfrm>
          <a:prstGeom prst="rect">
            <a:avLst/>
          </a:prstGeom>
        </p:spPr>
      </p:pic>
      <p:pic>
        <p:nvPicPr>
          <p:cNvPr id="12" name="Picture 11">
            <a:extLst>
              <a:ext uri="{FF2B5EF4-FFF2-40B4-BE49-F238E27FC236}">
                <a16:creationId xmlns:a16="http://schemas.microsoft.com/office/drawing/2014/main" id="{21E47E70-2F2E-984B-8B7B-24F4E2C34CEE}"/>
              </a:ext>
            </a:extLst>
          </p:cNvPr>
          <p:cNvPicPr>
            <a:picLocks noChangeAspect="1"/>
          </p:cNvPicPr>
          <p:nvPr userDrawn="1"/>
        </p:nvPicPr>
        <p:blipFill>
          <a:blip r:embed="rId5"/>
          <a:srcRect/>
          <a:stretch/>
        </p:blipFill>
        <p:spPr>
          <a:xfrm>
            <a:off x="9239130" y="6235419"/>
            <a:ext cx="864701" cy="776147"/>
          </a:xfrm>
          <a:prstGeom prst="rect">
            <a:avLst/>
          </a:prstGeom>
        </p:spPr>
      </p:pic>
      <p:pic>
        <p:nvPicPr>
          <p:cNvPr id="13" name="Picture 12">
            <a:extLst>
              <a:ext uri="{FF2B5EF4-FFF2-40B4-BE49-F238E27FC236}">
                <a16:creationId xmlns:a16="http://schemas.microsoft.com/office/drawing/2014/main" id="{8694906F-4554-584C-AA92-CB0980F9285B}"/>
              </a:ext>
            </a:extLst>
          </p:cNvPr>
          <p:cNvPicPr>
            <a:picLocks noChangeAspect="1"/>
          </p:cNvPicPr>
          <p:nvPr userDrawn="1"/>
        </p:nvPicPr>
        <p:blipFill>
          <a:blip r:embed="rId6"/>
          <a:srcRect/>
          <a:stretch/>
        </p:blipFill>
        <p:spPr>
          <a:xfrm>
            <a:off x="10187540" y="6448643"/>
            <a:ext cx="402368" cy="202129"/>
          </a:xfrm>
          <a:prstGeom prst="rect">
            <a:avLst/>
          </a:prstGeom>
        </p:spPr>
      </p:pic>
    </p:spTree>
    <p:extLst>
      <p:ext uri="{BB962C8B-B14F-4D97-AF65-F5344CB8AC3E}">
        <p14:creationId xmlns:p14="http://schemas.microsoft.com/office/powerpoint/2010/main" val="300541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mp; Co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D7B466-3559-A146-B7C4-962A75C4CC4A}"/>
              </a:ext>
            </a:extLst>
          </p:cNvPr>
          <p:cNvPicPr>
            <a:picLocks noChangeAspect="1"/>
          </p:cNvPicPr>
          <p:nvPr userDrawn="1"/>
        </p:nvPicPr>
        <p:blipFill>
          <a:blip r:embed="rId2"/>
          <a:srcRect t="45029" b="45029"/>
          <a:stretch/>
        </p:blipFill>
        <p:spPr>
          <a:xfrm>
            <a:off x="0" y="6173449"/>
            <a:ext cx="12192000" cy="681874"/>
          </a:xfrm>
          <a:prstGeom prst="rect">
            <a:avLst/>
          </a:prstGeom>
        </p:spPr>
      </p:pic>
      <p:sp>
        <p:nvSpPr>
          <p:cNvPr id="2" name="Title 1">
            <a:extLst>
              <a:ext uri="{FF2B5EF4-FFF2-40B4-BE49-F238E27FC236}">
                <a16:creationId xmlns:a16="http://schemas.microsoft.com/office/drawing/2014/main" id="{3D829EC0-7699-3E4E-87A9-F88B8670F2EA}"/>
              </a:ext>
            </a:extLst>
          </p:cNvPr>
          <p:cNvSpPr>
            <a:spLocks noGrp="1"/>
          </p:cNvSpPr>
          <p:nvPr>
            <p:ph type="title"/>
          </p:nvPr>
        </p:nvSpPr>
        <p:spPr/>
        <p:txBody>
          <a:bodyPr>
            <a:normAutofit/>
          </a:bodyPr>
          <a:lstStyle>
            <a:lvl1pPr>
              <a:defRPr sz="4400">
                <a:solidFill>
                  <a:srgbClr val="3F11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4A2EC19-EC5C-BF41-9568-1B12F511D868}"/>
              </a:ext>
            </a:extLst>
          </p:cNvPr>
          <p:cNvSpPr>
            <a:spLocks noGrp="1"/>
          </p:cNvSpPr>
          <p:nvPr>
            <p:ph idx="1"/>
          </p:nvPr>
        </p:nvSpPr>
        <p:spPr/>
        <p:txBody>
          <a:bodyPr/>
          <a:lstStyle>
            <a:lvl1pPr marL="0" indent="0">
              <a:buNone/>
              <a:defRPr>
                <a:latin typeface="Courier New" panose="02070309020205020404" pitchFamily="49" charset="0"/>
                <a:cs typeface="Courier New" panose="02070309020205020404" pitchFamily="49" charset="0"/>
              </a:defRPr>
            </a:lvl1pPr>
          </a:lstStyle>
          <a:p>
            <a:pPr lvl="0"/>
            <a:r>
              <a:rPr lang="en-US"/>
              <a:t>Click to edit Master text styles</a:t>
            </a:r>
          </a:p>
        </p:txBody>
      </p:sp>
      <p:pic>
        <p:nvPicPr>
          <p:cNvPr id="11" name="Picture 10">
            <a:extLst>
              <a:ext uri="{FF2B5EF4-FFF2-40B4-BE49-F238E27FC236}">
                <a16:creationId xmlns:a16="http://schemas.microsoft.com/office/drawing/2014/main" id="{B8758826-8FFE-3C4F-9C0E-8288C9256AFC}"/>
              </a:ext>
            </a:extLst>
          </p:cNvPr>
          <p:cNvPicPr>
            <a:picLocks noChangeAspect="1"/>
          </p:cNvPicPr>
          <p:nvPr userDrawn="1"/>
        </p:nvPicPr>
        <p:blipFill>
          <a:blip r:embed="rId3"/>
          <a:stretch>
            <a:fillRect/>
          </a:stretch>
        </p:blipFill>
        <p:spPr>
          <a:xfrm>
            <a:off x="11209359" y="6457072"/>
            <a:ext cx="650833" cy="141014"/>
          </a:xfrm>
          <a:prstGeom prst="rect">
            <a:avLst/>
          </a:prstGeom>
        </p:spPr>
      </p:pic>
      <p:pic>
        <p:nvPicPr>
          <p:cNvPr id="12" name="Picture 11">
            <a:extLst>
              <a:ext uri="{FF2B5EF4-FFF2-40B4-BE49-F238E27FC236}">
                <a16:creationId xmlns:a16="http://schemas.microsoft.com/office/drawing/2014/main" id="{21E47E70-2F2E-984B-8B7B-24F4E2C34CEE}"/>
              </a:ext>
            </a:extLst>
          </p:cNvPr>
          <p:cNvPicPr>
            <a:picLocks noChangeAspect="1"/>
          </p:cNvPicPr>
          <p:nvPr userDrawn="1"/>
        </p:nvPicPr>
        <p:blipFill>
          <a:blip r:embed="rId4"/>
          <a:srcRect/>
          <a:stretch/>
        </p:blipFill>
        <p:spPr>
          <a:xfrm>
            <a:off x="9239130" y="6235419"/>
            <a:ext cx="864701" cy="776147"/>
          </a:xfrm>
          <a:prstGeom prst="rect">
            <a:avLst/>
          </a:prstGeom>
        </p:spPr>
      </p:pic>
      <p:pic>
        <p:nvPicPr>
          <p:cNvPr id="13" name="Picture 12">
            <a:extLst>
              <a:ext uri="{FF2B5EF4-FFF2-40B4-BE49-F238E27FC236}">
                <a16:creationId xmlns:a16="http://schemas.microsoft.com/office/drawing/2014/main" id="{8694906F-4554-584C-AA92-CB0980F9285B}"/>
              </a:ext>
            </a:extLst>
          </p:cNvPr>
          <p:cNvPicPr>
            <a:picLocks noChangeAspect="1"/>
          </p:cNvPicPr>
          <p:nvPr userDrawn="1"/>
        </p:nvPicPr>
        <p:blipFill>
          <a:blip r:embed="rId5"/>
          <a:srcRect/>
          <a:stretch/>
        </p:blipFill>
        <p:spPr>
          <a:xfrm>
            <a:off x="10187540" y="6448643"/>
            <a:ext cx="402368" cy="202129"/>
          </a:xfrm>
          <a:prstGeom prst="rect">
            <a:avLst/>
          </a:prstGeom>
        </p:spPr>
      </p:pic>
      <p:pic>
        <p:nvPicPr>
          <p:cNvPr id="14" name="Picture 13">
            <a:extLst>
              <a:ext uri="{FF2B5EF4-FFF2-40B4-BE49-F238E27FC236}">
                <a16:creationId xmlns:a16="http://schemas.microsoft.com/office/drawing/2014/main" id="{DC51EA17-D214-E64B-AE0A-630713CB42B0}"/>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3041965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ED493-E1CA-794A-88C5-9E3B3BF353C3}"/>
              </a:ext>
            </a:extLst>
          </p:cNvPr>
          <p:cNvSpPr>
            <a:spLocks noGrp="1"/>
          </p:cNvSpPr>
          <p:nvPr>
            <p:ph type="title"/>
          </p:nvPr>
        </p:nvSpPr>
        <p:spPr/>
        <p:txBody>
          <a:bodyPr>
            <a:normAutofit/>
          </a:bodyPr>
          <a:lstStyle>
            <a:lvl1pPr>
              <a:defRPr sz="4400">
                <a:solidFill>
                  <a:srgbClr val="3F115C"/>
                </a:solidFill>
              </a:defRPr>
            </a:lvl1pPr>
          </a:lstStyle>
          <a:p>
            <a:r>
              <a:rPr lang="en-US"/>
              <a:t>Click to edit Master title style</a:t>
            </a:r>
          </a:p>
        </p:txBody>
      </p:sp>
      <p:pic>
        <p:nvPicPr>
          <p:cNvPr id="14" name="Picture 13">
            <a:extLst>
              <a:ext uri="{FF2B5EF4-FFF2-40B4-BE49-F238E27FC236}">
                <a16:creationId xmlns:a16="http://schemas.microsoft.com/office/drawing/2014/main" id="{FE99B668-FC45-E24A-BB35-9AC008CB0C2D}"/>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16" name="Picture 15">
            <a:extLst>
              <a:ext uri="{FF2B5EF4-FFF2-40B4-BE49-F238E27FC236}">
                <a16:creationId xmlns:a16="http://schemas.microsoft.com/office/drawing/2014/main" id="{02FEF8C8-A92D-5647-A16F-747CA7C5B37A}"/>
              </a:ext>
            </a:extLst>
          </p:cNvPr>
          <p:cNvPicPr>
            <a:picLocks noChangeAspect="1"/>
          </p:cNvPicPr>
          <p:nvPr userDrawn="1"/>
        </p:nvPicPr>
        <p:blipFill>
          <a:blip r:embed="rId3"/>
          <a:stretch>
            <a:fillRect/>
          </a:stretch>
        </p:blipFill>
        <p:spPr>
          <a:xfrm>
            <a:off x="11209359" y="6457072"/>
            <a:ext cx="650833" cy="141014"/>
          </a:xfrm>
          <a:prstGeom prst="rect">
            <a:avLst/>
          </a:prstGeom>
        </p:spPr>
      </p:pic>
      <p:pic>
        <p:nvPicPr>
          <p:cNvPr id="17" name="Picture 16">
            <a:extLst>
              <a:ext uri="{FF2B5EF4-FFF2-40B4-BE49-F238E27FC236}">
                <a16:creationId xmlns:a16="http://schemas.microsoft.com/office/drawing/2014/main" id="{D199836D-8069-884C-8B4E-5FF633B3AAD1}"/>
              </a:ext>
            </a:extLst>
          </p:cNvPr>
          <p:cNvPicPr>
            <a:picLocks noChangeAspect="1"/>
          </p:cNvPicPr>
          <p:nvPr userDrawn="1"/>
        </p:nvPicPr>
        <p:blipFill>
          <a:blip r:embed="rId4"/>
          <a:srcRect/>
          <a:stretch/>
        </p:blipFill>
        <p:spPr>
          <a:xfrm>
            <a:off x="9239130" y="6235419"/>
            <a:ext cx="864701" cy="776147"/>
          </a:xfrm>
          <a:prstGeom prst="rect">
            <a:avLst/>
          </a:prstGeom>
        </p:spPr>
      </p:pic>
      <p:pic>
        <p:nvPicPr>
          <p:cNvPr id="18" name="Picture 17">
            <a:extLst>
              <a:ext uri="{FF2B5EF4-FFF2-40B4-BE49-F238E27FC236}">
                <a16:creationId xmlns:a16="http://schemas.microsoft.com/office/drawing/2014/main" id="{57339DEA-3BDB-BA4A-9E8E-6C35393ACF9F}"/>
              </a:ext>
            </a:extLst>
          </p:cNvPr>
          <p:cNvPicPr>
            <a:picLocks noChangeAspect="1"/>
          </p:cNvPicPr>
          <p:nvPr userDrawn="1"/>
        </p:nvPicPr>
        <p:blipFill>
          <a:blip r:embed="rId5"/>
          <a:srcRect/>
          <a:stretch/>
        </p:blipFill>
        <p:spPr>
          <a:xfrm>
            <a:off x="10187540" y="6448643"/>
            <a:ext cx="402368" cy="202129"/>
          </a:xfrm>
          <a:prstGeom prst="rect">
            <a:avLst/>
          </a:prstGeom>
        </p:spPr>
      </p:pic>
      <p:pic>
        <p:nvPicPr>
          <p:cNvPr id="8" name="Picture 7">
            <a:extLst>
              <a:ext uri="{FF2B5EF4-FFF2-40B4-BE49-F238E27FC236}">
                <a16:creationId xmlns:a16="http://schemas.microsoft.com/office/drawing/2014/main" id="{C7677F85-9FC0-3B41-9120-AE18971A11F3}"/>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2827038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F9C3CC7-5C2B-C24C-BB05-D7D72E2D66E9}"/>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15" name="Picture 14">
            <a:extLst>
              <a:ext uri="{FF2B5EF4-FFF2-40B4-BE49-F238E27FC236}">
                <a16:creationId xmlns:a16="http://schemas.microsoft.com/office/drawing/2014/main" id="{DA0AA1D7-3508-2846-99E9-C41F8D0E933E}"/>
              </a:ext>
            </a:extLst>
          </p:cNvPr>
          <p:cNvPicPr>
            <a:picLocks noChangeAspect="1"/>
          </p:cNvPicPr>
          <p:nvPr userDrawn="1"/>
        </p:nvPicPr>
        <p:blipFill>
          <a:blip r:embed="rId3"/>
          <a:stretch>
            <a:fillRect/>
          </a:stretch>
        </p:blipFill>
        <p:spPr>
          <a:xfrm>
            <a:off x="11209359" y="6457072"/>
            <a:ext cx="650833" cy="141014"/>
          </a:xfrm>
          <a:prstGeom prst="rect">
            <a:avLst/>
          </a:prstGeom>
        </p:spPr>
      </p:pic>
      <p:pic>
        <p:nvPicPr>
          <p:cNvPr id="16" name="Picture 15">
            <a:extLst>
              <a:ext uri="{FF2B5EF4-FFF2-40B4-BE49-F238E27FC236}">
                <a16:creationId xmlns:a16="http://schemas.microsoft.com/office/drawing/2014/main" id="{09EECF03-707A-7E4A-957A-BFBEA50F98BD}"/>
              </a:ext>
            </a:extLst>
          </p:cNvPr>
          <p:cNvPicPr>
            <a:picLocks noChangeAspect="1"/>
          </p:cNvPicPr>
          <p:nvPr userDrawn="1"/>
        </p:nvPicPr>
        <p:blipFill>
          <a:blip r:embed="rId4"/>
          <a:srcRect/>
          <a:stretch/>
        </p:blipFill>
        <p:spPr>
          <a:xfrm>
            <a:off x="9239130" y="6235419"/>
            <a:ext cx="864701" cy="776147"/>
          </a:xfrm>
          <a:prstGeom prst="rect">
            <a:avLst/>
          </a:prstGeom>
        </p:spPr>
      </p:pic>
      <p:pic>
        <p:nvPicPr>
          <p:cNvPr id="17" name="Picture 16">
            <a:extLst>
              <a:ext uri="{FF2B5EF4-FFF2-40B4-BE49-F238E27FC236}">
                <a16:creationId xmlns:a16="http://schemas.microsoft.com/office/drawing/2014/main" id="{5F91BF79-CD37-2048-B4CE-2FE8F2C7ED86}"/>
              </a:ext>
            </a:extLst>
          </p:cNvPr>
          <p:cNvPicPr>
            <a:picLocks noChangeAspect="1"/>
          </p:cNvPicPr>
          <p:nvPr userDrawn="1"/>
        </p:nvPicPr>
        <p:blipFill>
          <a:blip r:embed="rId5"/>
          <a:srcRect/>
          <a:stretch/>
        </p:blipFill>
        <p:spPr>
          <a:xfrm>
            <a:off x="10187540" y="6448643"/>
            <a:ext cx="402368" cy="202129"/>
          </a:xfrm>
          <a:prstGeom prst="rect">
            <a:avLst/>
          </a:prstGeom>
        </p:spPr>
      </p:pic>
      <p:pic>
        <p:nvPicPr>
          <p:cNvPr id="7" name="Picture 6">
            <a:extLst>
              <a:ext uri="{FF2B5EF4-FFF2-40B4-BE49-F238E27FC236}">
                <a16:creationId xmlns:a16="http://schemas.microsoft.com/office/drawing/2014/main" id="{C3CB73A2-5F2E-774C-82CF-F65A56C274A4}"/>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2328827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702A-1210-BC49-AA8E-B687BEF560A3}"/>
              </a:ext>
            </a:extLst>
          </p:cNvPr>
          <p:cNvSpPr>
            <a:spLocks noGrp="1"/>
          </p:cNvSpPr>
          <p:nvPr>
            <p:ph type="title"/>
          </p:nvPr>
        </p:nvSpPr>
        <p:spPr/>
        <p:txBody>
          <a:bodyPr>
            <a:normAutofit/>
          </a:bodyPr>
          <a:lstStyle>
            <a:lvl1pPr>
              <a:defRPr sz="4400">
                <a:solidFill>
                  <a:srgbClr val="3F115C"/>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A1BD40-9F4E-404D-83D0-C4A1A228E5F8}"/>
              </a:ext>
            </a:extLst>
          </p:cNvPr>
          <p:cNvSpPr>
            <a:spLocks noGrp="1"/>
          </p:cNvSpPr>
          <p:nvPr>
            <p:ph sz="half" idx="1"/>
          </p:nvPr>
        </p:nvSpPr>
        <p:spPr>
          <a:xfrm>
            <a:off x="838200" y="1825625"/>
            <a:ext cx="5181600" cy="4254801"/>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1FD1548-8185-DC4E-806D-779BE3F1A754}"/>
              </a:ext>
            </a:extLst>
          </p:cNvPr>
          <p:cNvSpPr>
            <a:spLocks noGrp="1"/>
          </p:cNvSpPr>
          <p:nvPr>
            <p:ph sz="half" idx="2"/>
          </p:nvPr>
        </p:nvSpPr>
        <p:spPr>
          <a:xfrm>
            <a:off x="6172200" y="1825625"/>
            <a:ext cx="5181600" cy="4254801"/>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a:extLst>
              <a:ext uri="{FF2B5EF4-FFF2-40B4-BE49-F238E27FC236}">
                <a16:creationId xmlns:a16="http://schemas.microsoft.com/office/drawing/2014/main" id="{D1B47177-D2BA-D344-9E01-B31C88919C10}"/>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18" name="Picture 17">
            <a:extLst>
              <a:ext uri="{FF2B5EF4-FFF2-40B4-BE49-F238E27FC236}">
                <a16:creationId xmlns:a16="http://schemas.microsoft.com/office/drawing/2014/main" id="{B3074936-F6B0-0F47-AF34-3B9B8BC85986}"/>
              </a:ext>
            </a:extLst>
          </p:cNvPr>
          <p:cNvPicPr>
            <a:picLocks noChangeAspect="1"/>
          </p:cNvPicPr>
          <p:nvPr userDrawn="1"/>
        </p:nvPicPr>
        <p:blipFill>
          <a:blip r:embed="rId3"/>
          <a:stretch>
            <a:fillRect/>
          </a:stretch>
        </p:blipFill>
        <p:spPr>
          <a:xfrm>
            <a:off x="11209359" y="6457072"/>
            <a:ext cx="650833" cy="141014"/>
          </a:xfrm>
          <a:prstGeom prst="rect">
            <a:avLst/>
          </a:prstGeom>
        </p:spPr>
      </p:pic>
      <p:pic>
        <p:nvPicPr>
          <p:cNvPr id="19" name="Picture 18">
            <a:extLst>
              <a:ext uri="{FF2B5EF4-FFF2-40B4-BE49-F238E27FC236}">
                <a16:creationId xmlns:a16="http://schemas.microsoft.com/office/drawing/2014/main" id="{E4AFE761-ACB3-6D4A-90AD-70CE27CB519A}"/>
              </a:ext>
            </a:extLst>
          </p:cNvPr>
          <p:cNvPicPr>
            <a:picLocks noChangeAspect="1"/>
          </p:cNvPicPr>
          <p:nvPr userDrawn="1"/>
        </p:nvPicPr>
        <p:blipFill>
          <a:blip r:embed="rId4"/>
          <a:srcRect/>
          <a:stretch/>
        </p:blipFill>
        <p:spPr>
          <a:xfrm>
            <a:off x="9239130" y="6235419"/>
            <a:ext cx="864701" cy="776147"/>
          </a:xfrm>
          <a:prstGeom prst="rect">
            <a:avLst/>
          </a:prstGeom>
        </p:spPr>
      </p:pic>
      <p:pic>
        <p:nvPicPr>
          <p:cNvPr id="20" name="Picture 19">
            <a:extLst>
              <a:ext uri="{FF2B5EF4-FFF2-40B4-BE49-F238E27FC236}">
                <a16:creationId xmlns:a16="http://schemas.microsoft.com/office/drawing/2014/main" id="{33E234FD-7ACE-CA40-A0C7-5262E3068695}"/>
              </a:ext>
            </a:extLst>
          </p:cNvPr>
          <p:cNvPicPr>
            <a:picLocks noChangeAspect="1"/>
          </p:cNvPicPr>
          <p:nvPr userDrawn="1"/>
        </p:nvPicPr>
        <p:blipFill>
          <a:blip r:embed="rId5"/>
          <a:srcRect/>
          <a:stretch/>
        </p:blipFill>
        <p:spPr>
          <a:xfrm>
            <a:off x="10187540" y="6448643"/>
            <a:ext cx="402368" cy="202129"/>
          </a:xfrm>
          <a:prstGeom prst="rect">
            <a:avLst/>
          </a:prstGeom>
        </p:spPr>
      </p:pic>
      <p:pic>
        <p:nvPicPr>
          <p:cNvPr id="10" name="Picture 9">
            <a:extLst>
              <a:ext uri="{FF2B5EF4-FFF2-40B4-BE49-F238E27FC236}">
                <a16:creationId xmlns:a16="http://schemas.microsoft.com/office/drawing/2014/main" id="{DD850A33-0045-1C49-A32A-C95488D47227}"/>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901304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AA37-00E7-C341-BAF1-A61E6D0EF0E7}"/>
              </a:ext>
            </a:extLst>
          </p:cNvPr>
          <p:cNvSpPr>
            <a:spLocks noGrp="1"/>
          </p:cNvSpPr>
          <p:nvPr>
            <p:ph type="title"/>
          </p:nvPr>
        </p:nvSpPr>
        <p:spPr>
          <a:xfrm>
            <a:off x="839788" y="365125"/>
            <a:ext cx="10515600" cy="1325563"/>
          </a:xfrm>
        </p:spPr>
        <p:txBody>
          <a:bodyPr>
            <a:normAutofit/>
          </a:bodyPr>
          <a:lstStyle>
            <a:lvl1pPr>
              <a:defRPr sz="4400">
                <a:solidFill>
                  <a:srgbClr val="3F115C"/>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50BCEC7-9BEB-F34D-9349-7CFCF922AEA0}"/>
              </a:ext>
            </a:extLst>
          </p:cNvPr>
          <p:cNvSpPr>
            <a:spLocks noGrp="1"/>
          </p:cNvSpPr>
          <p:nvPr>
            <p:ph type="body" idx="1"/>
          </p:nvPr>
        </p:nvSpPr>
        <p:spPr>
          <a:xfrm>
            <a:off x="839788" y="1681163"/>
            <a:ext cx="5157787" cy="496772"/>
          </a:xfrm>
        </p:spPr>
        <p:txBody>
          <a:bodyPr anchor="b">
            <a:noAutofit/>
          </a:bodyPr>
          <a:lstStyle>
            <a:lvl1pPr marL="0" indent="0">
              <a:buNone/>
              <a:defRPr sz="2400" b="1">
                <a:solidFill>
                  <a:srgbClr val="3F11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7E7866-4C14-394B-B1EB-A823A7869FE3}"/>
              </a:ext>
            </a:extLst>
          </p:cNvPr>
          <p:cNvSpPr>
            <a:spLocks noGrp="1"/>
          </p:cNvSpPr>
          <p:nvPr>
            <p:ph sz="half" idx="2"/>
          </p:nvPr>
        </p:nvSpPr>
        <p:spPr>
          <a:xfrm>
            <a:off x="839788" y="2505075"/>
            <a:ext cx="5157787" cy="353530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2C5F598-D1D4-784A-8E41-7685D1E99D66}"/>
              </a:ext>
            </a:extLst>
          </p:cNvPr>
          <p:cNvSpPr>
            <a:spLocks noGrp="1"/>
          </p:cNvSpPr>
          <p:nvPr>
            <p:ph type="body" sz="quarter" idx="3"/>
          </p:nvPr>
        </p:nvSpPr>
        <p:spPr>
          <a:xfrm>
            <a:off x="6172200" y="1681163"/>
            <a:ext cx="5183188" cy="496772"/>
          </a:xfrm>
        </p:spPr>
        <p:txBody>
          <a:bodyPr anchor="b">
            <a:noAutofit/>
          </a:bodyPr>
          <a:lstStyle>
            <a:lvl1pPr marL="0" indent="0">
              <a:buNone/>
              <a:defRPr sz="2400" b="1">
                <a:solidFill>
                  <a:srgbClr val="3F115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2536C0-169A-D748-8B18-B233E54FE7C5}"/>
              </a:ext>
            </a:extLst>
          </p:cNvPr>
          <p:cNvSpPr>
            <a:spLocks noGrp="1"/>
          </p:cNvSpPr>
          <p:nvPr>
            <p:ph sz="quarter" idx="4"/>
          </p:nvPr>
        </p:nvSpPr>
        <p:spPr>
          <a:xfrm>
            <a:off x="6172200" y="2505075"/>
            <a:ext cx="5183188" cy="353530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8" name="Picture 17">
            <a:extLst>
              <a:ext uri="{FF2B5EF4-FFF2-40B4-BE49-F238E27FC236}">
                <a16:creationId xmlns:a16="http://schemas.microsoft.com/office/drawing/2014/main" id="{B9FF708E-4843-DA4C-AA6E-091F9BB6DD9F}"/>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0" name="Picture 19">
            <a:extLst>
              <a:ext uri="{FF2B5EF4-FFF2-40B4-BE49-F238E27FC236}">
                <a16:creationId xmlns:a16="http://schemas.microsoft.com/office/drawing/2014/main" id="{CAB62E9A-B63C-F543-9BB7-3F8636532680}"/>
              </a:ext>
            </a:extLst>
          </p:cNvPr>
          <p:cNvPicPr>
            <a:picLocks noChangeAspect="1"/>
          </p:cNvPicPr>
          <p:nvPr userDrawn="1"/>
        </p:nvPicPr>
        <p:blipFill>
          <a:blip r:embed="rId3"/>
          <a:stretch>
            <a:fillRect/>
          </a:stretch>
        </p:blipFill>
        <p:spPr>
          <a:xfrm>
            <a:off x="11209359" y="6457072"/>
            <a:ext cx="650833" cy="141014"/>
          </a:xfrm>
          <a:prstGeom prst="rect">
            <a:avLst/>
          </a:prstGeom>
        </p:spPr>
      </p:pic>
      <p:pic>
        <p:nvPicPr>
          <p:cNvPr id="21" name="Picture 20">
            <a:extLst>
              <a:ext uri="{FF2B5EF4-FFF2-40B4-BE49-F238E27FC236}">
                <a16:creationId xmlns:a16="http://schemas.microsoft.com/office/drawing/2014/main" id="{4B4C5BDF-D729-1943-B0D6-A28AB4475E42}"/>
              </a:ext>
            </a:extLst>
          </p:cNvPr>
          <p:cNvPicPr>
            <a:picLocks noChangeAspect="1"/>
          </p:cNvPicPr>
          <p:nvPr userDrawn="1"/>
        </p:nvPicPr>
        <p:blipFill>
          <a:blip r:embed="rId4"/>
          <a:srcRect/>
          <a:stretch/>
        </p:blipFill>
        <p:spPr>
          <a:xfrm>
            <a:off x="9239130" y="6235419"/>
            <a:ext cx="864701" cy="776147"/>
          </a:xfrm>
          <a:prstGeom prst="rect">
            <a:avLst/>
          </a:prstGeom>
        </p:spPr>
      </p:pic>
      <p:pic>
        <p:nvPicPr>
          <p:cNvPr id="22" name="Picture 21">
            <a:extLst>
              <a:ext uri="{FF2B5EF4-FFF2-40B4-BE49-F238E27FC236}">
                <a16:creationId xmlns:a16="http://schemas.microsoft.com/office/drawing/2014/main" id="{B8FE910E-5647-E046-A472-D6A868FA05FF}"/>
              </a:ext>
            </a:extLst>
          </p:cNvPr>
          <p:cNvPicPr>
            <a:picLocks noChangeAspect="1"/>
          </p:cNvPicPr>
          <p:nvPr userDrawn="1"/>
        </p:nvPicPr>
        <p:blipFill>
          <a:blip r:embed="rId5"/>
          <a:srcRect/>
          <a:stretch/>
        </p:blipFill>
        <p:spPr>
          <a:xfrm>
            <a:off x="10187540" y="6448643"/>
            <a:ext cx="402368" cy="202129"/>
          </a:xfrm>
          <a:prstGeom prst="rect">
            <a:avLst/>
          </a:prstGeom>
        </p:spPr>
      </p:pic>
      <p:pic>
        <p:nvPicPr>
          <p:cNvPr id="12" name="Picture 11">
            <a:extLst>
              <a:ext uri="{FF2B5EF4-FFF2-40B4-BE49-F238E27FC236}">
                <a16:creationId xmlns:a16="http://schemas.microsoft.com/office/drawing/2014/main" id="{385F5717-4567-0747-B417-8BB03E57771E}"/>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2463148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3A0778-99CB-6140-B025-EDCA7126AA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FFB25F2-03B9-FE4D-87CF-0E26F53AEFD2}"/>
              </a:ext>
            </a:extLst>
          </p:cNvPr>
          <p:cNvSpPr>
            <a:spLocks noGrp="1"/>
          </p:cNvSpPr>
          <p:nvPr>
            <p:ph type="body" idx="1"/>
          </p:nvPr>
        </p:nvSpPr>
        <p:spPr>
          <a:xfrm>
            <a:off x="838200" y="1825625"/>
            <a:ext cx="10515600" cy="4205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4996038"/>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68" r:id="rId3"/>
    <p:sldLayoutId id="2147483650" r:id="rId4"/>
    <p:sldLayoutId id="2147483671" r:id="rId5"/>
    <p:sldLayoutId id="2147483654" r:id="rId6"/>
    <p:sldLayoutId id="2147483655" r:id="rId7"/>
    <p:sldLayoutId id="2147483652" r:id="rId8"/>
    <p:sldLayoutId id="2147483653" r:id="rId9"/>
    <p:sldLayoutId id="2147483656" r:id="rId10"/>
    <p:sldLayoutId id="2147483657" r:id="rId11"/>
    <p:sldLayoutId id="2147483666" r:id="rId12"/>
    <p:sldLayoutId id="2147483667" r:id="rId13"/>
    <p:sldLayoutId id="2147483651" r:id="rId14"/>
    <p:sldLayoutId id="2147483660" r:id="rId15"/>
    <p:sldLayoutId id="2147483662" r:id="rId16"/>
    <p:sldLayoutId id="2147483661" r:id="rId17"/>
    <p:sldLayoutId id="2147483677" r:id="rId18"/>
    <p:sldLayoutId id="2147483673" r:id="rId19"/>
    <p:sldLayoutId id="2147483674" r:id="rId20"/>
    <p:sldLayoutId id="2147483675" r:id="rId21"/>
    <p:sldLayoutId id="2147483676" r:id="rId22"/>
  </p:sldLayoutIdLst>
  <p:txStyles>
    <p:titleStyle>
      <a:lvl1pPr algn="l" defTabSz="914400" rtl="0" eaLnBrk="1" latinLnBrk="0" hangingPunct="1">
        <a:lnSpc>
          <a:spcPct val="90000"/>
        </a:lnSpc>
        <a:spcBef>
          <a:spcPct val="0"/>
        </a:spcBef>
        <a:buNone/>
        <a:defRPr sz="275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www.contoso.com/myapp?user=%7bloginHint%7d&amp;tenant=%7btid%7d&amp;theme=%7btheme%7d"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0.tm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2.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B041C1-743C-C042-A0D0-6A922DBE56FD}"/>
              </a:ext>
            </a:extLst>
          </p:cNvPr>
          <p:cNvSpPr>
            <a:spLocks noGrp="1"/>
          </p:cNvSpPr>
          <p:nvPr>
            <p:ph type="ctrTitle"/>
          </p:nvPr>
        </p:nvSpPr>
        <p:spPr/>
        <p:txBody>
          <a:bodyPr>
            <a:normAutofit fontScale="90000"/>
          </a:bodyPr>
          <a:lstStyle/>
          <a:p>
            <a:r>
              <a:rPr lang="en-US" dirty="0"/>
              <a:t>Create Embedded Web </a:t>
            </a:r>
            <a:br>
              <a:rPr lang="en-US" dirty="0"/>
            </a:br>
            <a:r>
              <a:rPr lang="en-US" dirty="0"/>
              <a:t>Experiences with Tabs for</a:t>
            </a:r>
            <a:br>
              <a:rPr lang="en-US" dirty="0"/>
            </a:br>
            <a:r>
              <a:rPr lang="en-US" dirty="0"/>
              <a:t>Microsoft Teams</a:t>
            </a:r>
          </a:p>
        </p:txBody>
      </p:sp>
      <p:sp>
        <p:nvSpPr>
          <p:cNvPr id="5" name="Subtitle 4">
            <a:extLst>
              <a:ext uri="{FF2B5EF4-FFF2-40B4-BE49-F238E27FC236}">
                <a16:creationId xmlns:a16="http://schemas.microsoft.com/office/drawing/2014/main" id="{64EB2519-1BEE-384C-B6EF-5C3BF3619D5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1739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B29A88-7733-0449-A432-709F57703342}"/>
              </a:ext>
            </a:extLst>
          </p:cNvPr>
          <p:cNvSpPr>
            <a:spLocks noGrp="1"/>
          </p:cNvSpPr>
          <p:nvPr>
            <p:ph idx="1"/>
          </p:nvPr>
        </p:nvSpPr>
        <p:spPr/>
        <p:txBody>
          <a:bodyPr/>
          <a:lstStyle/>
          <a:p>
            <a:r>
              <a:rPr lang="en-US" dirty="0"/>
              <a:t>Developing Custom Microsoft Teams Tabs</a:t>
            </a:r>
          </a:p>
        </p:txBody>
      </p:sp>
    </p:spTree>
    <p:extLst>
      <p:ext uri="{BB962C8B-B14F-4D97-AF65-F5344CB8AC3E}">
        <p14:creationId xmlns:p14="http://schemas.microsoft.com/office/powerpoint/2010/main" val="3641355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teamsdesignguidelines.azurewebsites.net/images/framework/framework_tabs_column.png">
            <a:extLst>
              <a:ext uri="{FF2B5EF4-FFF2-40B4-BE49-F238E27FC236}">
                <a16:creationId xmlns:a16="http://schemas.microsoft.com/office/drawing/2014/main" id="{FAF10D37-EDA9-4615-9731-A7677AF4B2A3}"/>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667108" y="2077216"/>
            <a:ext cx="3155091" cy="1939065"/>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F5F835D-077E-45B3-85BB-C821257C9D81}"/>
              </a:ext>
            </a:extLst>
          </p:cNvPr>
          <p:cNvSpPr>
            <a:spLocks noGrp="1"/>
          </p:cNvSpPr>
          <p:nvPr>
            <p:ph type="title"/>
          </p:nvPr>
        </p:nvSpPr>
        <p:spPr/>
        <p:txBody>
          <a:bodyPr/>
          <a:lstStyle/>
          <a:p>
            <a:r>
              <a:rPr lang="en-US"/>
              <a:t>Overview of</a:t>
            </a:r>
            <a:r>
              <a:rPr lang="en-US" baseline="0"/>
              <a:t> building a Microsoft Teams Tab</a:t>
            </a:r>
            <a:endParaRPr lang="en-US" dirty="0"/>
          </a:p>
        </p:txBody>
      </p:sp>
      <p:sp>
        <p:nvSpPr>
          <p:cNvPr id="3" name="Text Placeholder 2">
            <a:extLst>
              <a:ext uri="{FF2B5EF4-FFF2-40B4-BE49-F238E27FC236}">
                <a16:creationId xmlns:a16="http://schemas.microsoft.com/office/drawing/2014/main" id="{7A2B27FC-6F8B-4F8B-8789-98EE05355A10}"/>
              </a:ext>
            </a:extLst>
          </p:cNvPr>
          <p:cNvSpPr>
            <a:spLocks noGrp="1"/>
          </p:cNvSpPr>
          <p:nvPr>
            <p:ph type="body" sz="quarter" idx="11"/>
          </p:nvPr>
        </p:nvSpPr>
        <p:spPr>
          <a:xfrm>
            <a:off x="667108" y="4606536"/>
            <a:ext cx="3407268" cy="1244621"/>
          </a:xfrm>
        </p:spPr>
        <p:txBody>
          <a:bodyPr>
            <a:normAutofit/>
          </a:bodyPr>
          <a:lstStyle/>
          <a:p>
            <a:r>
              <a:rPr lang="en-US" dirty="0">
                <a:latin typeface="+mj-lt"/>
              </a:rPr>
              <a:t>Design a great tab</a:t>
            </a:r>
          </a:p>
          <a:p>
            <a:r>
              <a:rPr lang="en-US" b="0" dirty="0">
                <a:solidFill>
                  <a:schemeClr val="tx1"/>
                </a:solidFill>
              </a:rPr>
              <a:t>Select relevant app functionality</a:t>
            </a:r>
          </a:p>
          <a:p>
            <a:r>
              <a:rPr lang="en-US" b="0" dirty="0">
                <a:solidFill>
                  <a:schemeClr val="tx1"/>
                </a:solidFill>
              </a:rPr>
              <a:t>Scope and focus the user experience</a:t>
            </a:r>
          </a:p>
          <a:p>
            <a:r>
              <a:rPr lang="en-US" b="0" dirty="0">
                <a:solidFill>
                  <a:schemeClr val="tx1"/>
                </a:solidFill>
              </a:rPr>
              <a:t>Integrate and streamline access</a:t>
            </a:r>
          </a:p>
        </p:txBody>
      </p:sp>
      <p:sp>
        <p:nvSpPr>
          <p:cNvPr id="4" name="Text Placeholder 3">
            <a:extLst>
              <a:ext uri="{FF2B5EF4-FFF2-40B4-BE49-F238E27FC236}">
                <a16:creationId xmlns:a16="http://schemas.microsoft.com/office/drawing/2014/main" id="{46763611-A135-4E98-A4DC-490E5344B6F9}"/>
              </a:ext>
            </a:extLst>
          </p:cNvPr>
          <p:cNvSpPr>
            <a:spLocks noGrp="1"/>
          </p:cNvSpPr>
          <p:nvPr>
            <p:ph type="body" sz="quarter" idx="12"/>
          </p:nvPr>
        </p:nvSpPr>
        <p:spPr>
          <a:xfrm>
            <a:off x="4759145" y="4606537"/>
            <a:ext cx="3159275" cy="1309862"/>
          </a:xfrm>
        </p:spPr>
        <p:txBody>
          <a:bodyPr/>
          <a:lstStyle/>
          <a:p>
            <a:r>
              <a:rPr lang="en-US" dirty="0">
                <a:latin typeface="+mj-lt"/>
              </a:rPr>
              <a:t>Develop your tab</a:t>
            </a:r>
          </a:p>
          <a:p>
            <a:pPr lvl="1">
              <a:spcBef>
                <a:spcPts val="882"/>
              </a:spcBef>
            </a:pPr>
            <a:r>
              <a:rPr lang="en-US" dirty="0"/>
              <a:t>HTML/JavaScript/TypeScript</a:t>
            </a:r>
          </a:p>
          <a:p>
            <a:pPr lvl="1">
              <a:spcBef>
                <a:spcPts val="882"/>
              </a:spcBef>
            </a:pPr>
            <a:r>
              <a:rPr lang="en-US" dirty="0"/>
              <a:t>REST services</a:t>
            </a:r>
          </a:p>
          <a:p>
            <a:pPr lvl="1">
              <a:spcBef>
                <a:spcPts val="882"/>
              </a:spcBef>
            </a:pPr>
            <a:r>
              <a:rPr lang="en-US" dirty="0"/>
              <a:t>Deep Linking and context</a:t>
            </a:r>
          </a:p>
          <a:p>
            <a:pPr marL="280121" lvl="1" indent="-280121">
              <a:spcBef>
                <a:spcPts val="882"/>
              </a:spcBef>
              <a:buFont typeface="Arial" panose="020B0604020202020204" pitchFamily="34" charset="0"/>
              <a:buChar char="•"/>
            </a:pPr>
            <a:endParaRPr lang="en-US" sz="1568" dirty="0"/>
          </a:p>
        </p:txBody>
      </p:sp>
      <p:sp>
        <p:nvSpPr>
          <p:cNvPr id="5" name="Text Placeholder 4">
            <a:extLst>
              <a:ext uri="{FF2B5EF4-FFF2-40B4-BE49-F238E27FC236}">
                <a16:creationId xmlns:a16="http://schemas.microsoft.com/office/drawing/2014/main" id="{447184D4-9832-4B94-A802-31AC1B34C1DB}"/>
              </a:ext>
            </a:extLst>
          </p:cNvPr>
          <p:cNvSpPr>
            <a:spLocks noGrp="1"/>
          </p:cNvSpPr>
          <p:nvPr>
            <p:ph type="body" sz="quarter" idx="13"/>
          </p:nvPr>
        </p:nvSpPr>
        <p:spPr>
          <a:xfrm>
            <a:off x="8421515" y="4606535"/>
            <a:ext cx="3340949" cy="1436817"/>
          </a:xfrm>
        </p:spPr>
        <p:txBody>
          <a:bodyPr vert="horz" lIns="0" tIns="0" rIns="0" bIns="0" rtlCol="0">
            <a:normAutofit/>
          </a:bodyPr>
          <a:lstStyle/>
          <a:p>
            <a:r>
              <a:rPr lang="en-US" dirty="0"/>
              <a:t>Deploy your tab</a:t>
            </a:r>
          </a:p>
          <a:p>
            <a:r>
              <a:rPr lang="en-US" b="0" dirty="0">
                <a:solidFill>
                  <a:schemeClr val="tx1"/>
                </a:solidFill>
              </a:rPr>
              <a:t>Upload to Team</a:t>
            </a:r>
          </a:p>
          <a:p>
            <a:r>
              <a:rPr lang="en-US" b="0" dirty="0">
                <a:solidFill>
                  <a:schemeClr val="tx1"/>
                </a:solidFill>
              </a:rPr>
              <a:t>Upload to Tenant App Gallery</a:t>
            </a:r>
          </a:p>
          <a:p>
            <a:r>
              <a:rPr lang="en-US" b="0" dirty="0">
                <a:solidFill>
                  <a:schemeClr val="tx1"/>
                </a:solidFill>
              </a:rPr>
              <a:t>Submit to Office Store</a:t>
            </a:r>
          </a:p>
        </p:txBody>
      </p:sp>
      <p:pic>
        <p:nvPicPr>
          <p:cNvPr id="1026" name="Picture 2" descr="Screenshot of Visual Studio Code editing">
            <a:extLst>
              <a:ext uri="{FF2B5EF4-FFF2-40B4-BE49-F238E27FC236}">
                <a16:creationId xmlns:a16="http://schemas.microsoft.com/office/drawing/2014/main" id="{D2770D23-31AF-43B1-B3E7-481206F4420E}"/>
              </a:ext>
            </a:extLst>
          </p:cNvPr>
          <p:cNvPicPr>
            <a:picLocks noGrp="1" noChangeAspect="1" noChangeArrowheads="1"/>
          </p:cNvPicPr>
          <p:nvPr>
            <p:ph sz="quarter" idx="18"/>
          </p:nvPr>
        </p:nvPicPr>
        <p:blipFill>
          <a:blip r:embed="rId4">
            <a:extLst>
              <a:ext uri="{28A0092B-C50C-407E-A947-70E740481C1C}">
                <a14:useLocalDpi xmlns:a14="http://schemas.microsoft.com/office/drawing/2010/main" val="0"/>
              </a:ext>
            </a:extLst>
          </a:blip>
          <a:stretch>
            <a:fillRect/>
          </a:stretch>
        </p:blipFill>
        <p:spPr bwMode="auto">
          <a:xfrm>
            <a:off x="4759145" y="2082164"/>
            <a:ext cx="2698612" cy="21629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msteamsdesignguidelines.azurewebsites.net/images/framework/framework_submit_gallery.png">
            <a:extLst>
              <a:ext uri="{FF2B5EF4-FFF2-40B4-BE49-F238E27FC236}">
                <a16:creationId xmlns:a16="http://schemas.microsoft.com/office/drawing/2014/main" id="{7F86A129-B3EB-47F0-BA06-FDCB4163AF88}"/>
              </a:ext>
            </a:extLst>
          </p:cNvPr>
          <p:cNvPicPr>
            <a:picLocks noGrp="1" noChangeAspect="1" noChangeArrowheads="1"/>
          </p:cNvPicPr>
          <p:nvPr>
            <p:ph sz="quarter" idx="19"/>
          </p:nvPr>
        </p:nvPicPr>
        <p:blipFill>
          <a:blip r:embed="rId5">
            <a:extLst>
              <a:ext uri="{28A0092B-C50C-407E-A947-70E740481C1C}">
                <a14:useLocalDpi xmlns:a14="http://schemas.microsoft.com/office/drawing/2010/main" val="0"/>
              </a:ext>
            </a:extLst>
          </a:blip>
          <a:srcRect/>
          <a:stretch>
            <a:fillRect/>
          </a:stretch>
        </p:blipFill>
        <p:spPr bwMode="auto">
          <a:xfrm>
            <a:off x="8421515" y="2077217"/>
            <a:ext cx="3063516" cy="1935840"/>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78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7008A9-7BBD-0445-8152-5C39B6E60F11}"/>
              </a:ext>
            </a:extLst>
          </p:cNvPr>
          <p:cNvSpPr>
            <a:spLocks noGrp="1"/>
          </p:cNvSpPr>
          <p:nvPr>
            <p:ph type="title"/>
          </p:nvPr>
        </p:nvSpPr>
        <p:spPr>
          <a:xfrm>
            <a:off x="838200" y="365125"/>
            <a:ext cx="10515600" cy="1325563"/>
          </a:xfrm>
        </p:spPr>
        <p:txBody>
          <a:bodyPr/>
          <a:lstStyle/>
          <a:p>
            <a:r>
              <a:rPr lang="en-US" dirty="0"/>
              <a:t>Custom Microsoft Teams Tabs: key points</a:t>
            </a:r>
          </a:p>
        </p:txBody>
      </p:sp>
      <p:sp>
        <p:nvSpPr>
          <p:cNvPr id="4" name="Text Placeholder 3">
            <a:extLst>
              <a:ext uri="{FF2B5EF4-FFF2-40B4-BE49-F238E27FC236}">
                <a16:creationId xmlns:a16="http://schemas.microsoft.com/office/drawing/2014/main" id="{8446B4D5-B099-CA42-9227-B5484583AD23}"/>
              </a:ext>
            </a:extLst>
          </p:cNvPr>
          <p:cNvSpPr>
            <a:spLocks noGrp="1"/>
          </p:cNvSpPr>
          <p:nvPr>
            <p:ph idx="1"/>
          </p:nvPr>
        </p:nvSpPr>
        <p:spPr>
          <a:xfrm>
            <a:off x="838200" y="1825625"/>
            <a:ext cx="10515600" cy="4205243"/>
          </a:xfrm>
        </p:spPr>
        <p:txBody>
          <a:bodyPr>
            <a:normAutofit fontScale="92500" lnSpcReduction="20000"/>
          </a:bodyPr>
          <a:lstStyle/>
          <a:p>
            <a:r>
              <a:rPr lang="en-US" dirty="0"/>
              <a:t>Ultimately a tab is just a web page hosted by the provider / developer</a:t>
            </a:r>
          </a:p>
          <a:p>
            <a:endParaRPr lang="en-US" dirty="0"/>
          </a:p>
          <a:p>
            <a:r>
              <a:rPr lang="en-US" dirty="0"/>
              <a:t>No data stored within Microsoft Teams</a:t>
            </a:r>
          </a:p>
          <a:p>
            <a:endParaRPr lang="en-US" dirty="0"/>
          </a:p>
          <a:p>
            <a:r>
              <a:rPr lang="en-US" dirty="0"/>
              <a:t>Minimal configuration information stored in Microsoft Teams</a:t>
            </a:r>
          </a:p>
          <a:p>
            <a:endParaRPr lang="en-US" dirty="0"/>
          </a:p>
          <a:p>
            <a:r>
              <a:rPr lang="en-US" dirty="0"/>
              <a:t>Consider implementing custom tab with a modern web framework React, Angular, </a:t>
            </a:r>
            <a:r>
              <a:rPr lang="en-US" dirty="0" err="1"/>
              <a:t>Vue.js</a:t>
            </a:r>
            <a:r>
              <a:rPr lang="en-US" dirty="0"/>
              <a:t>, …</a:t>
            </a:r>
          </a:p>
          <a:p>
            <a:pPr lvl="1"/>
            <a:r>
              <a:rPr lang="en-US" dirty="0"/>
              <a:t>Provides more of an “application” experience and less of a “web page” </a:t>
            </a:r>
            <a:br>
              <a:rPr lang="en-US" dirty="0"/>
            </a:br>
            <a:r>
              <a:rPr lang="en-US" dirty="0"/>
              <a:t>experience to users</a:t>
            </a:r>
          </a:p>
        </p:txBody>
      </p:sp>
    </p:spTree>
    <p:extLst>
      <p:ext uri="{BB962C8B-B14F-4D97-AF65-F5344CB8AC3E}">
        <p14:creationId xmlns:p14="http://schemas.microsoft.com/office/powerpoint/2010/main" val="293001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7029229F-5194-2A4C-9B46-D77565FCD2AA}"/>
              </a:ext>
            </a:extLst>
          </p:cNvPr>
          <p:cNvPicPr>
            <a:picLocks noGrp="1" noChangeAspect="1"/>
          </p:cNvPicPr>
          <p:nvPr>
            <p:ph sz="quarter" idx="17"/>
          </p:nvPr>
        </p:nvPicPr>
        <p:blipFill>
          <a:blip r:embed="rId3"/>
          <a:stretch>
            <a:fillRect/>
          </a:stretch>
        </p:blipFill>
        <p:spPr>
          <a:xfrm>
            <a:off x="625164" y="1820681"/>
            <a:ext cx="3290352" cy="2679050"/>
          </a:xfrm>
          <a:prstGeom prst="rect">
            <a:avLst/>
          </a:prstGeom>
        </p:spPr>
      </p:pic>
      <p:sp>
        <p:nvSpPr>
          <p:cNvPr id="2" name="Title 1">
            <a:extLst>
              <a:ext uri="{FF2B5EF4-FFF2-40B4-BE49-F238E27FC236}">
                <a16:creationId xmlns:a16="http://schemas.microsoft.com/office/drawing/2014/main" id="{7F343CEB-82D3-F641-B175-C89F3506E86D}"/>
              </a:ext>
            </a:extLst>
          </p:cNvPr>
          <p:cNvSpPr>
            <a:spLocks noGrp="1"/>
          </p:cNvSpPr>
          <p:nvPr>
            <p:ph type="title"/>
          </p:nvPr>
        </p:nvSpPr>
        <p:spPr/>
        <p:txBody>
          <a:bodyPr/>
          <a:lstStyle/>
          <a:p>
            <a:r>
              <a:rPr lang="en-US" dirty="0"/>
              <a:t>Developer tooling options</a:t>
            </a:r>
          </a:p>
        </p:txBody>
      </p:sp>
      <p:sp>
        <p:nvSpPr>
          <p:cNvPr id="6" name="Text Placeholder 5">
            <a:extLst>
              <a:ext uri="{FF2B5EF4-FFF2-40B4-BE49-F238E27FC236}">
                <a16:creationId xmlns:a16="http://schemas.microsoft.com/office/drawing/2014/main" id="{7E000527-ABBB-4146-A45F-9DD22F3D5ECA}"/>
              </a:ext>
            </a:extLst>
          </p:cNvPr>
          <p:cNvSpPr>
            <a:spLocks noGrp="1"/>
          </p:cNvSpPr>
          <p:nvPr>
            <p:ph type="body" sz="quarter" idx="11"/>
          </p:nvPr>
        </p:nvSpPr>
        <p:spPr>
          <a:xfrm>
            <a:off x="625164" y="4760728"/>
            <a:ext cx="3449212" cy="1255670"/>
          </a:xfrm>
        </p:spPr>
        <p:txBody>
          <a:bodyPr>
            <a:normAutofit/>
          </a:bodyPr>
          <a:lstStyle/>
          <a:p>
            <a:r>
              <a:rPr lang="en-US" dirty="0"/>
              <a:t>App Studio</a:t>
            </a:r>
          </a:p>
          <a:p>
            <a:endParaRPr lang="en-US" dirty="0"/>
          </a:p>
          <a:p>
            <a:r>
              <a:rPr lang="en-US" b="0" dirty="0">
                <a:solidFill>
                  <a:schemeClr val="tx1"/>
                </a:solidFill>
              </a:rPr>
              <a:t>Manifest editor</a:t>
            </a:r>
          </a:p>
          <a:p>
            <a:r>
              <a:rPr lang="en-US" b="0" dirty="0">
                <a:solidFill>
                  <a:schemeClr val="tx1"/>
                </a:solidFill>
              </a:rPr>
              <a:t>Preview card rendering</a:t>
            </a:r>
          </a:p>
        </p:txBody>
      </p:sp>
      <p:sp>
        <p:nvSpPr>
          <p:cNvPr id="7" name="Text Placeholder 6">
            <a:extLst>
              <a:ext uri="{FF2B5EF4-FFF2-40B4-BE49-F238E27FC236}">
                <a16:creationId xmlns:a16="http://schemas.microsoft.com/office/drawing/2014/main" id="{0F52F4BC-A723-9848-9075-388CF254A404}"/>
              </a:ext>
            </a:extLst>
          </p:cNvPr>
          <p:cNvSpPr>
            <a:spLocks noGrp="1"/>
          </p:cNvSpPr>
          <p:nvPr>
            <p:ph type="body" sz="quarter" idx="12"/>
          </p:nvPr>
        </p:nvSpPr>
        <p:spPr>
          <a:xfrm>
            <a:off x="4430887" y="4760728"/>
            <a:ext cx="3487533" cy="908552"/>
          </a:xfrm>
        </p:spPr>
        <p:txBody>
          <a:bodyPr>
            <a:normAutofit/>
          </a:bodyPr>
          <a:lstStyle/>
          <a:p>
            <a:r>
              <a:rPr lang="en-US" dirty="0"/>
              <a:t>Microsoft Teams Yeoman Generator</a:t>
            </a:r>
          </a:p>
          <a:p>
            <a:endParaRPr lang="en-US" dirty="0"/>
          </a:p>
          <a:p>
            <a:r>
              <a:rPr lang="en-US" b="0" dirty="0">
                <a:solidFill>
                  <a:schemeClr val="tx1"/>
                </a:solidFill>
              </a:rPr>
              <a:t>Ideal for Node.js based projects</a:t>
            </a:r>
          </a:p>
        </p:txBody>
      </p:sp>
      <p:sp>
        <p:nvSpPr>
          <p:cNvPr id="8" name="Text Placeholder 7">
            <a:extLst>
              <a:ext uri="{FF2B5EF4-FFF2-40B4-BE49-F238E27FC236}">
                <a16:creationId xmlns:a16="http://schemas.microsoft.com/office/drawing/2014/main" id="{F07765E5-32A3-2D40-ABFB-8CD82830F431}"/>
              </a:ext>
            </a:extLst>
          </p:cNvPr>
          <p:cNvSpPr>
            <a:spLocks noGrp="1"/>
          </p:cNvSpPr>
          <p:nvPr>
            <p:ph type="body" sz="quarter" idx="13"/>
          </p:nvPr>
        </p:nvSpPr>
        <p:spPr>
          <a:xfrm>
            <a:off x="8274931" y="4760728"/>
            <a:ext cx="3487533" cy="908552"/>
          </a:xfrm>
        </p:spPr>
        <p:txBody>
          <a:bodyPr>
            <a:normAutofit/>
          </a:bodyPr>
          <a:lstStyle/>
          <a:p>
            <a:r>
              <a:rPr lang="en-US" dirty="0"/>
              <a:t>Visual Studio</a:t>
            </a:r>
          </a:p>
          <a:p>
            <a:endParaRPr lang="en-US" dirty="0"/>
          </a:p>
          <a:p>
            <a:r>
              <a:rPr lang="en-US" b="0" dirty="0">
                <a:solidFill>
                  <a:schemeClr val="tx1"/>
                </a:solidFill>
              </a:rPr>
              <a:t>Ideal for .NET based projects</a:t>
            </a:r>
          </a:p>
        </p:txBody>
      </p:sp>
      <p:sp>
        <p:nvSpPr>
          <p:cNvPr id="10" name="Content Placeholder 9">
            <a:extLst>
              <a:ext uri="{FF2B5EF4-FFF2-40B4-BE49-F238E27FC236}">
                <a16:creationId xmlns:a16="http://schemas.microsoft.com/office/drawing/2014/main" id="{D043F9F9-45A5-4447-99FB-57C703EC667A}"/>
              </a:ext>
            </a:extLst>
          </p:cNvPr>
          <p:cNvSpPr>
            <a:spLocks noGrp="1"/>
          </p:cNvSpPr>
          <p:nvPr>
            <p:ph sz="quarter" idx="18"/>
          </p:nvPr>
        </p:nvSpPr>
        <p:spPr/>
        <p:txBody>
          <a:bodyPr/>
          <a:lstStyle/>
          <a:p>
            <a:endParaRPr lang="en-US"/>
          </a:p>
        </p:txBody>
      </p:sp>
      <p:sp>
        <p:nvSpPr>
          <p:cNvPr id="11" name="Content Placeholder 10">
            <a:extLst>
              <a:ext uri="{FF2B5EF4-FFF2-40B4-BE49-F238E27FC236}">
                <a16:creationId xmlns:a16="http://schemas.microsoft.com/office/drawing/2014/main" id="{0BE82E0E-339B-AD43-8A3B-D341C4FCF784}"/>
              </a:ext>
            </a:extLst>
          </p:cNvPr>
          <p:cNvSpPr>
            <a:spLocks noGrp="1"/>
          </p:cNvSpPr>
          <p:nvPr>
            <p:ph sz="quarter" idx="19"/>
          </p:nvPr>
        </p:nvSpPr>
        <p:spPr/>
        <p:txBody>
          <a:bodyPr/>
          <a:lstStyle/>
          <a:p>
            <a:endParaRPr lang="en-US"/>
          </a:p>
        </p:txBody>
      </p:sp>
      <p:pic>
        <p:nvPicPr>
          <p:cNvPr id="15" name="Picture 14">
            <a:extLst>
              <a:ext uri="{FF2B5EF4-FFF2-40B4-BE49-F238E27FC236}">
                <a16:creationId xmlns:a16="http://schemas.microsoft.com/office/drawing/2014/main" id="{AE4C6E1E-8E5C-094C-ABD0-153FEA3FEB15}"/>
              </a:ext>
            </a:extLst>
          </p:cNvPr>
          <p:cNvPicPr>
            <a:picLocks noChangeAspect="1"/>
          </p:cNvPicPr>
          <p:nvPr/>
        </p:nvPicPr>
        <p:blipFill>
          <a:blip r:embed="rId4"/>
          <a:stretch>
            <a:fillRect/>
          </a:stretch>
        </p:blipFill>
        <p:spPr>
          <a:xfrm>
            <a:off x="8274931" y="2000659"/>
            <a:ext cx="3356683" cy="2319092"/>
          </a:xfrm>
          <a:prstGeom prst="rect">
            <a:avLst/>
          </a:prstGeom>
        </p:spPr>
      </p:pic>
      <p:pic>
        <p:nvPicPr>
          <p:cNvPr id="16" name="Picture 15">
            <a:extLst>
              <a:ext uri="{FF2B5EF4-FFF2-40B4-BE49-F238E27FC236}">
                <a16:creationId xmlns:a16="http://schemas.microsoft.com/office/drawing/2014/main" id="{FCF22CB4-321A-F24D-8C1F-05327B2510C0}"/>
              </a:ext>
            </a:extLst>
          </p:cNvPr>
          <p:cNvPicPr>
            <a:picLocks noChangeAspect="1"/>
          </p:cNvPicPr>
          <p:nvPr/>
        </p:nvPicPr>
        <p:blipFill rotWithShape="1">
          <a:blip r:embed="rId5"/>
          <a:srcRect r="33937"/>
          <a:stretch/>
        </p:blipFill>
        <p:spPr>
          <a:xfrm>
            <a:off x="4431018" y="2281858"/>
            <a:ext cx="3356420" cy="1464411"/>
          </a:xfrm>
          <a:prstGeom prst="rect">
            <a:avLst/>
          </a:prstGeom>
        </p:spPr>
      </p:pic>
    </p:spTree>
    <p:extLst>
      <p:ext uri="{BB962C8B-B14F-4D97-AF65-F5344CB8AC3E}">
        <p14:creationId xmlns:p14="http://schemas.microsoft.com/office/powerpoint/2010/main" val="498047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DCBBA0-E33E-404E-A0BB-16A644604DE4}"/>
              </a:ext>
            </a:extLst>
          </p:cNvPr>
          <p:cNvSpPr>
            <a:spLocks noGrp="1"/>
          </p:cNvSpPr>
          <p:nvPr>
            <p:ph type="title"/>
          </p:nvPr>
        </p:nvSpPr>
        <p:spPr/>
        <p:txBody>
          <a:bodyPr/>
          <a:lstStyle/>
          <a:p>
            <a:r>
              <a:rPr lang="en-US" dirty="0"/>
              <a:t>Getting Context within Teams tabs</a:t>
            </a:r>
          </a:p>
        </p:txBody>
      </p:sp>
      <p:sp>
        <p:nvSpPr>
          <p:cNvPr id="7" name="Text Placeholder 6">
            <a:extLst>
              <a:ext uri="{FF2B5EF4-FFF2-40B4-BE49-F238E27FC236}">
                <a16:creationId xmlns:a16="http://schemas.microsoft.com/office/drawing/2014/main" id="{42CD907D-B3A5-F240-8F30-D328C28A31D0}"/>
              </a:ext>
            </a:extLst>
          </p:cNvPr>
          <p:cNvSpPr>
            <a:spLocks noGrp="1"/>
          </p:cNvSpPr>
          <p:nvPr>
            <p:ph idx="1"/>
          </p:nvPr>
        </p:nvSpPr>
        <p:spPr/>
        <p:txBody>
          <a:bodyPr>
            <a:normAutofit lnSpcReduction="10000"/>
          </a:bodyPr>
          <a:lstStyle/>
          <a:p>
            <a:r>
              <a:rPr lang="en-US" dirty="0"/>
              <a:t>Obtaining context on current user, team or company useful </a:t>
            </a:r>
            <a:br>
              <a:rPr lang="en-US" dirty="0"/>
            </a:br>
            <a:r>
              <a:rPr lang="en-US" dirty="0"/>
              <a:t>in many scenarios</a:t>
            </a:r>
          </a:p>
          <a:p>
            <a:endParaRPr lang="en-US" dirty="0"/>
          </a:p>
          <a:p>
            <a:r>
              <a:rPr lang="en-US" dirty="0"/>
              <a:t>Creating / associating resources in the tab with specified user / team</a:t>
            </a:r>
          </a:p>
          <a:p>
            <a:pPr lvl="1"/>
            <a:r>
              <a:rPr lang="en-US" dirty="0"/>
              <a:t>Initiate authentication flow with identity provider easier with login hint</a:t>
            </a:r>
          </a:p>
          <a:p>
            <a:endParaRPr lang="en-US" dirty="0"/>
          </a:p>
          <a:p>
            <a:r>
              <a:rPr lang="en-US" dirty="0"/>
              <a:t>Options for accessing context</a:t>
            </a:r>
          </a:p>
          <a:p>
            <a:pPr lvl="1"/>
            <a:r>
              <a:rPr lang="en-US" dirty="0"/>
              <a:t>URL placeholder values</a:t>
            </a:r>
          </a:p>
          <a:p>
            <a:pPr lvl="1"/>
            <a:r>
              <a:rPr lang="en-US" dirty="0"/>
              <a:t>Use Microsoft Teams JavaScript SDK	</a:t>
            </a:r>
          </a:p>
        </p:txBody>
      </p:sp>
    </p:spTree>
    <p:extLst>
      <p:ext uri="{BB962C8B-B14F-4D97-AF65-F5344CB8AC3E}">
        <p14:creationId xmlns:p14="http://schemas.microsoft.com/office/powerpoint/2010/main" val="2295908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9A0D3-3881-9542-B6AB-E1CABB2028C9}"/>
              </a:ext>
            </a:extLst>
          </p:cNvPr>
          <p:cNvSpPr>
            <a:spLocks noGrp="1"/>
          </p:cNvSpPr>
          <p:nvPr>
            <p:ph type="title"/>
          </p:nvPr>
        </p:nvSpPr>
        <p:spPr>
          <a:xfrm>
            <a:off x="838200" y="365125"/>
            <a:ext cx="10515600" cy="1325563"/>
          </a:xfrm>
        </p:spPr>
        <p:txBody>
          <a:bodyPr>
            <a:normAutofit/>
          </a:bodyPr>
          <a:lstStyle/>
          <a:p>
            <a:r>
              <a:rPr lang="en-US" sz="4000" dirty="0"/>
              <a:t>Accessing context - URL placeholder values</a:t>
            </a:r>
          </a:p>
        </p:txBody>
      </p:sp>
      <p:sp>
        <p:nvSpPr>
          <p:cNvPr id="3" name="Text Placeholder 2">
            <a:extLst>
              <a:ext uri="{FF2B5EF4-FFF2-40B4-BE49-F238E27FC236}">
                <a16:creationId xmlns:a16="http://schemas.microsoft.com/office/drawing/2014/main" id="{371B54E2-C0AF-F446-9932-99EFFF586C97}"/>
              </a:ext>
            </a:extLst>
          </p:cNvPr>
          <p:cNvSpPr>
            <a:spLocks noGrp="1"/>
          </p:cNvSpPr>
          <p:nvPr>
            <p:ph idx="1"/>
          </p:nvPr>
        </p:nvSpPr>
        <p:spPr>
          <a:xfrm>
            <a:off x="838200" y="1426614"/>
            <a:ext cx="10515600" cy="2064731"/>
          </a:xfrm>
        </p:spPr>
        <p:txBody>
          <a:bodyPr>
            <a:normAutofit/>
          </a:bodyPr>
          <a:lstStyle/>
          <a:p>
            <a:r>
              <a:rPr lang="en-US" sz="2000" dirty="0"/>
              <a:t>Microsoft Teams replaces placeholders in the content URL when loading </a:t>
            </a:r>
            <a:br>
              <a:rPr lang="en-US" sz="2000" dirty="0"/>
            </a:br>
            <a:r>
              <a:rPr lang="en-US" sz="2000" dirty="0"/>
              <a:t>web apps as a tab in IFRAMES</a:t>
            </a:r>
          </a:p>
          <a:p>
            <a:r>
              <a:rPr lang="en-US" sz="2000" dirty="0"/>
              <a:t>Some values set when configuring a tab or generating deep link</a:t>
            </a:r>
          </a:p>
          <a:p>
            <a:r>
              <a:rPr lang="en-US" sz="2000" dirty="0">
                <a:hlinkClick r:id="rId3"/>
              </a:rPr>
              <a:t>https://www.contoso.com/myapp?user={loginHint}&amp;tenant={tid}&amp;theme={theme}</a:t>
            </a:r>
            <a:r>
              <a:rPr lang="en-US" sz="2000" dirty="0"/>
              <a:t> </a:t>
            </a:r>
          </a:p>
        </p:txBody>
      </p:sp>
      <p:graphicFrame>
        <p:nvGraphicFramePr>
          <p:cNvPr id="6" name="Table 5">
            <a:extLst>
              <a:ext uri="{FF2B5EF4-FFF2-40B4-BE49-F238E27FC236}">
                <a16:creationId xmlns:a16="http://schemas.microsoft.com/office/drawing/2014/main" id="{81CCF307-5D57-3C47-8252-3E36DBFEBE7F}"/>
              </a:ext>
            </a:extLst>
          </p:cNvPr>
          <p:cNvGraphicFramePr>
            <a:graphicFrameLocks noGrp="1"/>
          </p:cNvGraphicFramePr>
          <p:nvPr/>
        </p:nvGraphicFramePr>
        <p:xfrm>
          <a:off x="1329746" y="3159744"/>
          <a:ext cx="9532508" cy="2786180"/>
        </p:xfrm>
        <a:graphic>
          <a:graphicData uri="http://schemas.openxmlformats.org/drawingml/2006/table">
            <a:tbl>
              <a:tblPr firstRow="1" bandRow="1">
                <a:tableStyleId>{5C22544A-7EE6-4342-B048-85BDC9FD1C3A}</a:tableStyleId>
              </a:tblPr>
              <a:tblGrid>
                <a:gridCol w="1970766">
                  <a:extLst>
                    <a:ext uri="{9D8B030D-6E8A-4147-A177-3AD203B41FA5}">
                      <a16:colId xmlns:a16="http://schemas.microsoft.com/office/drawing/2014/main" val="3125580209"/>
                    </a:ext>
                  </a:extLst>
                </a:gridCol>
                <a:gridCol w="7561742">
                  <a:extLst>
                    <a:ext uri="{9D8B030D-6E8A-4147-A177-3AD203B41FA5}">
                      <a16:colId xmlns:a16="http://schemas.microsoft.com/office/drawing/2014/main" val="2154290756"/>
                    </a:ext>
                  </a:extLst>
                </a:gridCol>
              </a:tblGrid>
              <a:tr h="328689">
                <a:tc>
                  <a:txBody>
                    <a:bodyPr/>
                    <a:lstStyle/>
                    <a:p>
                      <a:r>
                        <a:rPr lang="en-US" sz="1600" dirty="0">
                          <a:solidFill>
                            <a:schemeClr val="bg2"/>
                          </a:solidFill>
                          <a:latin typeface="+mj-lt"/>
                        </a:rPr>
                        <a:t>Properties</a:t>
                      </a:r>
                    </a:p>
                  </a:txBody>
                  <a:tcPr marL="44821" marR="44821" marT="44821" marB="44821"/>
                </a:tc>
                <a:tc>
                  <a:txBody>
                    <a:bodyPr/>
                    <a:lstStyle/>
                    <a:p>
                      <a:r>
                        <a:rPr lang="en-US" sz="1600" dirty="0">
                          <a:solidFill>
                            <a:schemeClr val="bg2"/>
                          </a:solidFill>
                          <a:latin typeface="+mj-lt"/>
                        </a:rPr>
                        <a:t>Description</a:t>
                      </a:r>
                    </a:p>
                  </a:txBody>
                  <a:tcPr marL="44821" marR="44821" marT="44821" marB="44821"/>
                </a:tc>
                <a:extLst>
                  <a:ext uri="{0D108BD9-81ED-4DB2-BD59-A6C34878D82A}">
                    <a16:rowId xmlns:a16="http://schemas.microsoft.com/office/drawing/2014/main" val="3391520303"/>
                  </a:ext>
                </a:extLst>
              </a:tr>
              <a:tr h="268927">
                <a:tc>
                  <a:txBody>
                    <a:bodyPr/>
                    <a:lstStyle/>
                    <a:p>
                      <a:r>
                        <a:rPr lang="en-US" sz="1200" b="0" dirty="0">
                          <a:solidFill>
                            <a:schemeClr val="tx1"/>
                          </a:solidFill>
                          <a:latin typeface="Consolas" panose="020B0609020204030204" pitchFamily="49" charset="0"/>
                        </a:rPr>
                        <a:t>{</a:t>
                      </a:r>
                      <a:r>
                        <a:rPr lang="en-US" sz="1200" b="0" dirty="0" err="1">
                          <a:solidFill>
                            <a:schemeClr val="tx1"/>
                          </a:solidFill>
                          <a:latin typeface="Consolas" panose="020B0609020204030204" pitchFamily="49" charset="0"/>
                        </a:rPr>
                        <a:t>entityId</a:t>
                      </a:r>
                      <a:r>
                        <a:rPr lang="en-US" sz="1200" b="0" dirty="0">
                          <a:solidFill>
                            <a:schemeClr val="tx1"/>
                          </a:solidFill>
                          <a:latin typeface="Consolas" panose="020B0609020204030204" pitchFamily="49" charset="0"/>
                        </a:rPr>
                        <a:t>}</a:t>
                      </a:r>
                      <a:endParaRPr lang="en-US" sz="1200" dirty="0"/>
                    </a:p>
                  </a:txBody>
                  <a:tcPr marL="44821" marR="44821" marT="44821" marB="44821">
                    <a:lnR w="38100" cap="flat" cmpd="sng" algn="ctr">
                      <a:solidFill>
                        <a:schemeClr val="bg2"/>
                      </a:solidFill>
                      <a:prstDash val="solid"/>
                      <a:round/>
                      <a:headEnd type="none" w="med" len="med"/>
                      <a:tailEnd type="none" w="med" len="med"/>
                    </a:lnR>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id you supplied on the tab’s config page</a:t>
                      </a:r>
                      <a:endParaRPr lang="en-US" sz="1200" dirty="0"/>
                    </a:p>
                  </a:txBody>
                  <a:tcPr marL="44821" marR="44821" marT="44821" marB="44821">
                    <a:lnL w="38100" cap="flat" cmpd="sng" algn="ctr">
                      <a:solidFill>
                        <a:schemeClr val="bg2"/>
                      </a:solidFill>
                      <a:prstDash val="solid"/>
                      <a:round/>
                      <a:headEnd type="none" w="med" len="med"/>
                      <a:tailEnd type="none" w="med" len="med"/>
                    </a:lnL>
                    <a:solidFill>
                      <a:schemeClr val="tx1">
                        <a:lumMod val="10000"/>
                        <a:lumOff val="90000"/>
                      </a:schemeClr>
                    </a:solidFill>
                  </a:tcPr>
                </a:tc>
                <a:extLst>
                  <a:ext uri="{0D108BD9-81ED-4DB2-BD59-A6C34878D82A}">
                    <a16:rowId xmlns:a16="http://schemas.microsoft.com/office/drawing/2014/main" val="2100798832"/>
                  </a:ext>
                </a:extLst>
              </a:tr>
              <a:tr h="268927">
                <a:tc>
                  <a:txBody>
                    <a:bodyPr/>
                    <a:lstStyle/>
                    <a:p>
                      <a:r>
                        <a:rPr lang="en-US" sz="1200" b="0" dirty="0">
                          <a:solidFill>
                            <a:schemeClr val="tx1"/>
                          </a:solidFill>
                          <a:latin typeface="Consolas" panose="020B0609020204030204" pitchFamily="49" charset="0"/>
                        </a:rPr>
                        <a:t>{</a:t>
                      </a:r>
                      <a:r>
                        <a:rPr lang="en-US" sz="1200" b="0" dirty="0" err="1">
                          <a:solidFill>
                            <a:schemeClr val="tx1"/>
                          </a:solidFill>
                          <a:latin typeface="Consolas" panose="020B0609020204030204" pitchFamily="49" charset="0"/>
                        </a:rPr>
                        <a:t>subEntityId</a:t>
                      </a:r>
                      <a:r>
                        <a:rPr lang="en-US" sz="1200" b="0" dirty="0">
                          <a:solidFill>
                            <a:schemeClr val="tx1"/>
                          </a:solidFill>
                          <a:latin typeface="Consolas" panose="020B0609020204030204" pitchFamily="49" charset="0"/>
                        </a:rPr>
                        <a:t>}</a:t>
                      </a:r>
                      <a:endParaRPr lang="en-US" sz="1200" dirty="0"/>
                    </a:p>
                  </a:txBody>
                  <a:tcPr marL="44821" marR="44821" marT="44821" marB="44821">
                    <a:lnR w="38100" cap="flat" cmpd="sng" algn="ctr">
                      <a:solidFill>
                        <a:schemeClr val="bg2"/>
                      </a:solidFill>
                      <a:prstDash val="solid"/>
                      <a:round/>
                      <a:headEnd type="none" w="med" len="med"/>
                      <a:tailEnd type="none" w="med" len="med"/>
                    </a:lnR>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id you supplied when generating a deep link for specific item within the tab</a:t>
                      </a:r>
                    </a:p>
                  </a:txBody>
                  <a:tcPr marL="44821" marR="44821" marT="44821" marB="44821">
                    <a:lnL w="38100" cap="flat" cmpd="sng" algn="ctr">
                      <a:solidFill>
                        <a:schemeClr val="bg2"/>
                      </a:solidFill>
                      <a:prstDash val="solid"/>
                      <a:round/>
                      <a:headEnd type="none" w="med" len="med"/>
                      <a:tailEnd type="none" w="med" len="med"/>
                    </a:lnL>
                    <a:solidFill>
                      <a:schemeClr val="tx1">
                        <a:lumMod val="10000"/>
                        <a:lumOff val="90000"/>
                      </a:schemeClr>
                    </a:solidFill>
                  </a:tcPr>
                </a:tc>
                <a:extLst>
                  <a:ext uri="{0D108BD9-81ED-4DB2-BD59-A6C34878D82A}">
                    <a16:rowId xmlns:a16="http://schemas.microsoft.com/office/drawing/2014/main" val="993013314"/>
                  </a:ext>
                </a:extLst>
              </a:tr>
              <a:tr h="268927">
                <a:tc>
                  <a:txBody>
                    <a:bodyPr/>
                    <a:lstStyle/>
                    <a:p>
                      <a:r>
                        <a:rPr lang="en-US" sz="1200" b="0" dirty="0">
                          <a:solidFill>
                            <a:schemeClr val="tx1"/>
                          </a:solidFill>
                          <a:latin typeface="Consolas" panose="020B0609020204030204" pitchFamily="49" charset="0"/>
                        </a:rPr>
                        <a:t>{</a:t>
                      </a:r>
                      <a:r>
                        <a:rPr lang="en-US" sz="1200" b="0" dirty="0" err="1">
                          <a:solidFill>
                            <a:schemeClr val="tx1"/>
                          </a:solidFill>
                          <a:latin typeface="Consolas" panose="020B0609020204030204" pitchFamily="49" charset="0"/>
                        </a:rPr>
                        <a:t>loginHint</a:t>
                      </a:r>
                      <a:r>
                        <a:rPr lang="en-US" sz="1200" b="0" dirty="0">
                          <a:solidFill>
                            <a:schemeClr val="tx1"/>
                          </a:solidFill>
                          <a:latin typeface="Consolas" panose="020B0609020204030204" pitchFamily="49" charset="0"/>
                        </a:rPr>
                        <a:t>}</a:t>
                      </a:r>
                      <a:endParaRPr lang="en-US" sz="1200" dirty="0"/>
                    </a:p>
                  </a:txBody>
                  <a:tcPr marL="44821" marR="44821" marT="44821" marB="44821">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Value suitable as login hint for Azure AD</a:t>
                      </a:r>
                      <a:endParaRPr lang="en-US" sz="1200" dirty="0"/>
                    </a:p>
                  </a:txBody>
                  <a:tcPr marL="44821" marR="44821" marT="44821" marB="44821">
                    <a:lnL w="38100" cap="flat" cmpd="sng" algn="ctr">
                      <a:solidFill>
                        <a:schemeClr val="bg2"/>
                      </a:solidFill>
                      <a:prstDash val="solid"/>
                      <a:round/>
                      <a:headEnd type="none" w="med" len="med"/>
                      <a:tailEnd type="none" w="med" len="med"/>
                    </a:lnL>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050132184"/>
                  </a:ext>
                </a:extLst>
              </a:tr>
              <a:tr h="268927">
                <a:tc>
                  <a:txBody>
                    <a:bodyPr/>
                    <a:lstStyle/>
                    <a:p>
                      <a:r>
                        <a:rPr lang="en-US" sz="1200" b="0" dirty="0">
                          <a:solidFill>
                            <a:schemeClr val="tx1"/>
                          </a:solidFill>
                          <a:latin typeface="Consolas" panose="020B0609020204030204" pitchFamily="49" charset="0"/>
                        </a:rPr>
                        <a:t>{locale}</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Lowercase </a:t>
                      </a:r>
                      <a:r>
                        <a:rPr lang="en-US" sz="1200" b="0" dirty="0" err="1">
                          <a:solidFill>
                            <a:schemeClr val="tx1"/>
                          </a:solidFill>
                          <a:latin typeface="Consolas" panose="020B0609020204030204" pitchFamily="49" charset="0"/>
                        </a:rPr>
                        <a:t>lang</a:t>
                      </a:r>
                      <a:r>
                        <a:rPr lang="en-US" sz="1200" b="0" dirty="0">
                          <a:solidFill>
                            <a:schemeClr val="tx1"/>
                          </a:solidFill>
                          <a:latin typeface="Consolas" panose="020B0609020204030204" pitchFamily="49" charset="0"/>
                        </a:rPr>
                        <a:t>-locale</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578365897"/>
                  </a:ext>
                </a:extLst>
              </a:tr>
              <a:tr h="268927">
                <a:tc>
                  <a:txBody>
                    <a:bodyPr/>
                    <a:lstStyle/>
                    <a:p>
                      <a:r>
                        <a:rPr lang="en-US" sz="1200" b="0" dirty="0">
                          <a:solidFill>
                            <a:schemeClr val="tx1"/>
                          </a:solidFill>
                          <a:latin typeface="Consolas" panose="020B0609020204030204" pitchFamily="49" charset="0"/>
                        </a:rPr>
                        <a:t>{theme}</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default | dark | contrast</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676990013"/>
                  </a:ext>
                </a:extLst>
              </a:tr>
              <a:tr h="268927">
                <a:tc>
                  <a:txBody>
                    <a:bodyPr/>
                    <a:lstStyle/>
                    <a:p>
                      <a:r>
                        <a:rPr lang="en-US" sz="1200" b="0" dirty="0">
                          <a:solidFill>
                            <a:schemeClr val="tx1"/>
                          </a:solidFill>
                          <a:latin typeface="Consolas" panose="020B0609020204030204" pitchFamily="49" charset="0"/>
                        </a:rPr>
                        <a:t>{</a:t>
                      </a:r>
                      <a:r>
                        <a:rPr lang="en-US" sz="1200" b="0" dirty="0" err="1">
                          <a:solidFill>
                            <a:schemeClr val="tx1"/>
                          </a:solidFill>
                          <a:latin typeface="Consolas" panose="020B0609020204030204" pitchFamily="49" charset="0"/>
                        </a:rPr>
                        <a:t>userPrincipalName</a:t>
                      </a:r>
                      <a:r>
                        <a:rPr lang="en-US" sz="1200" b="0" dirty="0">
                          <a:solidFill>
                            <a:schemeClr val="tx1"/>
                          </a:solidFill>
                          <a:latin typeface="Consolas" panose="020B0609020204030204" pitchFamily="49" charset="0"/>
                        </a:rPr>
                        <a:t>}</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user identifier of the current user in the current tenant in email format</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606629762"/>
                  </a:ext>
                </a:extLst>
              </a:tr>
              <a:tr h="268927">
                <a:tc>
                  <a:txBody>
                    <a:bodyPr/>
                    <a:lstStyle/>
                    <a:p>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userObjectId</a:t>
                      </a:r>
                      <a:r>
                        <a:rPr lang="en-US" sz="1200" dirty="0">
                          <a:latin typeface="Consolas" panose="020B0609020204030204" pitchFamily="49" charset="0"/>
                          <a:cs typeface="Consolas" panose="020B0609020204030204" pitchFamily="49" charset="0"/>
                        </a:rPr>
                        <a:t>}</a:t>
                      </a:r>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Consolas" panose="020B0609020204030204" pitchFamily="49" charset="0"/>
                          <a:cs typeface="Consolas" panose="020B0609020204030204" pitchFamily="49" charset="0"/>
                        </a:rPr>
                        <a:t>The Azure AD object ID of the current user in the current tenant</a:t>
                      </a:r>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777968931"/>
                  </a:ext>
                </a:extLst>
              </a:tr>
              <a:tr h="268927">
                <a:tc>
                  <a:txBody>
                    <a:bodyPr/>
                    <a:lstStyle/>
                    <a:p>
                      <a:r>
                        <a:rPr lang="en-US" sz="1200" b="0" dirty="0">
                          <a:solidFill>
                            <a:schemeClr val="tx1"/>
                          </a:solidFill>
                          <a:latin typeface="Consolas" panose="020B0609020204030204" pitchFamily="49" charset="0"/>
                        </a:rPr>
                        <a:t>{</a:t>
                      </a:r>
                      <a:r>
                        <a:rPr lang="en-US" sz="1200" b="0" dirty="0" err="1">
                          <a:solidFill>
                            <a:schemeClr val="tx1"/>
                          </a:solidFill>
                          <a:latin typeface="Consolas" panose="020B0609020204030204" pitchFamily="49" charset="0"/>
                        </a:rPr>
                        <a:t>tid</a:t>
                      </a:r>
                      <a:r>
                        <a:rPr lang="en-US" sz="1200" b="0" dirty="0">
                          <a:solidFill>
                            <a:schemeClr val="tx1"/>
                          </a:solidFill>
                          <a:latin typeface="Consolas" panose="020B0609020204030204" pitchFamily="49" charset="0"/>
                        </a:rPr>
                        <a:t>}</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GUID id of the current Azure Tenant ID</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454454220"/>
                  </a:ext>
                </a:extLst>
              </a:tr>
              <a:tr h="268927">
                <a:tc>
                  <a:txBody>
                    <a:bodyPr/>
                    <a:lstStyle/>
                    <a:p>
                      <a:r>
                        <a:rPr lang="en-US" sz="1200" b="0" dirty="0">
                          <a:solidFill>
                            <a:schemeClr val="tx1"/>
                          </a:solidFill>
                          <a:latin typeface="Consolas" panose="020B0609020204030204" pitchFamily="49" charset="0"/>
                        </a:rPr>
                        <a:t>{</a:t>
                      </a:r>
                      <a:r>
                        <a:rPr lang="en-US" sz="1200" b="0" dirty="0" err="1">
                          <a:solidFill>
                            <a:schemeClr val="tx1"/>
                          </a:solidFill>
                          <a:latin typeface="Consolas" panose="020B0609020204030204" pitchFamily="49" charset="0"/>
                        </a:rPr>
                        <a:t>groupId</a:t>
                      </a:r>
                      <a:r>
                        <a:rPr lang="en-US" sz="1200" b="0" dirty="0">
                          <a:solidFill>
                            <a:schemeClr val="tx1"/>
                          </a:solidFill>
                          <a:latin typeface="Consolas" panose="020B0609020204030204" pitchFamily="49" charset="0"/>
                        </a:rPr>
                        <a:t>}</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GUID id of the current Office 365 Group ID</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solidFill>
                      <a:schemeClr val="tx1">
                        <a:lumMod val="10000"/>
                        <a:lumOff val="90000"/>
                      </a:schemeClr>
                    </a:solidFill>
                  </a:tcPr>
                </a:tc>
                <a:extLst>
                  <a:ext uri="{0D108BD9-81ED-4DB2-BD59-A6C34878D82A}">
                    <a16:rowId xmlns:a16="http://schemas.microsoft.com/office/drawing/2014/main" val="1990121495"/>
                  </a:ext>
                </a:extLst>
              </a:tr>
            </a:tbl>
          </a:graphicData>
        </a:graphic>
      </p:graphicFrame>
    </p:spTree>
    <p:extLst>
      <p:ext uri="{BB962C8B-B14F-4D97-AF65-F5344CB8AC3E}">
        <p14:creationId xmlns:p14="http://schemas.microsoft.com/office/powerpoint/2010/main" val="219194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B111BD-B777-48B1-9F48-52BF46F76E0E}"/>
              </a:ext>
            </a:extLst>
          </p:cNvPr>
          <p:cNvSpPr>
            <a:spLocks noGrp="1"/>
          </p:cNvSpPr>
          <p:nvPr>
            <p:ph type="title"/>
          </p:nvPr>
        </p:nvSpPr>
        <p:spPr/>
        <p:txBody>
          <a:bodyPr/>
          <a:lstStyle/>
          <a:p>
            <a:r>
              <a:rPr lang="en-US" dirty="0"/>
              <a:t>Accessing context - Microsoft Teams JavaScript client SDK</a:t>
            </a:r>
          </a:p>
        </p:txBody>
      </p:sp>
      <p:sp>
        <p:nvSpPr>
          <p:cNvPr id="21" name="Text Placeholder 20">
            <a:extLst>
              <a:ext uri="{FF2B5EF4-FFF2-40B4-BE49-F238E27FC236}">
                <a16:creationId xmlns:a16="http://schemas.microsoft.com/office/drawing/2014/main" id="{785B3833-D24D-48C6-ABBB-C0C323CA96C2}"/>
              </a:ext>
            </a:extLst>
          </p:cNvPr>
          <p:cNvSpPr>
            <a:spLocks noGrp="1"/>
          </p:cNvSpPr>
          <p:nvPr>
            <p:ph idx="1"/>
          </p:nvPr>
        </p:nvSpPr>
        <p:spPr>
          <a:xfrm>
            <a:off x="838200" y="1583887"/>
            <a:ext cx="10515600" cy="4205243"/>
          </a:xfrm>
        </p:spPr>
        <p:txBody>
          <a:bodyPr/>
          <a:lstStyle/>
          <a:p>
            <a:r>
              <a:rPr lang="en-US" sz="1765" dirty="0"/>
              <a:t>Use the Microsoft Teams JavaScript client SDK to obtain context with Microsoft Teams client</a:t>
            </a:r>
          </a:p>
          <a:p>
            <a:r>
              <a:rPr lang="en-US" sz="1765" dirty="0" err="1">
                <a:latin typeface="Courier New" panose="02070309020205020404" pitchFamily="49" charset="0"/>
                <a:cs typeface="Courier New" panose="02070309020205020404" pitchFamily="49" charset="0"/>
              </a:rPr>
              <a:t>microsoftTeams.getContext</a:t>
            </a:r>
            <a:r>
              <a:rPr lang="en-US" sz="1765" dirty="0">
                <a:latin typeface="Courier New" panose="02070309020205020404" pitchFamily="49" charset="0"/>
                <a:cs typeface="Courier New" panose="02070309020205020404" pitchFamily="49" charset="0"/>
              </a:rPr>
              <a:t>( function(</a:t>
            </a:r>
            <a:r>
              <a:rPr lang="en-US" sz="1765" dirty="0" err="1">
                <a:latin typeface="Courier New" panose="02070309020205020404" pitchFamily="49" charset="0"/>
                <a:cs typeface="Courier New" panose="02070309020205020404" pitchFamily="49" charset="0"/>
              </a:rPr>
              <a:t>teamsContext</a:t>
            </a:r>
            <a:r>
              <a:rPr lang="en-US" sz="1765" dirty="0">
                <a:latin typeface="Courier New" panose="02070309020205020404" pitchFamily="49" charset="0"/>
                <a:cs typeface="Courier New" panose="02070309020205020404" pitchFamily="49" charset="0"/>
              </a:rPr>
              <a:t>) { … } );</a:t>
            </a:r>
          </a:p>
        </p:txBody>
      </p:sp>
      <p:graphicFrame>
        <p:nvGraphicFramePr>
          <p:cNvPr id="25" name="Table 24">
            <a:extLst>
              <a:ext uri="{FF2B5EF4-FFF2-40B4-BE49-F238E27FC236}">
                <a16:creationId xmlns:a16="http://schemas.microsoft.com/office/drawing/2014/main" id="{CDB9AA8C-C576-4E4D-91F5-D23C021091E5}"/>
              </a:ext>
            </a:extLst>
          </p:cNvPr>
          <p:cNvGraphicFramePr>
            <a:graphicFrameLocks noGrp="1"/>
          </p:cNvGraphicFramePr>
          <p:nvPr/>
        </p:nvGraphicFramePr>
        <p:xfrm>
          <a:off x="2334790" y="2422639"/>
          <a:ext cx="7522419" cy="3603746"/>
        </p:xfrm>
        <a:graphic>
          <a:graphicData uri="http://schemas.openxmlformats.org/drawingml/2006/table">
            <a:tbl>
              <a:tblPr firstRow="1" bandRow="1">
                <a:tableStyleId>{5C22544A-7EE6-4342-B048-85BDC9FD1C3A}</a:tableStyleId>
              </a:tblPr>
              <a:tblGrid>
                <a:gridCol w="2335277">
                  <a:extLst>
                    <a:ext uri="{9D8B030D-6E8A-4147-A177-3AD203B41FA5}">
                      <a16:colId xmlns:a16="http://schemas.microsoft.com/office/drawing/2014/main" val="3125580209"/>
                    </a:ext>
                  </a:extLst>
                </a:gridCol>
                <a:gridCol w="5187142">
                  <a:extLst>
                    <a:ext uri="{9D8B030D-6E8A-4147-A177-3AD203B41FA5}">
                      <a16:colId xmlns:a16="http://schemas.microsoft.com/office/drawing/2014/main" val="2154290756"/>
                    </a:ext>
                  </a:extLst>
                </a:gridCol>
              </a:tblGrid>
              <a:tr h="328689">
                <a:tc>
                  <a:txBody>
                    <a:bodyPr/>
                    <a:lstStyle/>
                    <a:p>
                      <a:r>
                        <a:rPr lang="en-US" sz="1600" dirty="0">
                          <a:solidFill>
                            <a:schemeClr val="bg2"/>
                          </a:solidFill>
                          <a:latin typeface="+mj-lt"/>
                        </a:rPr>
                        <a:t>Noteworthy Properties</a:t>
                      </a:r>
                    </a:p>
                  </a:txBody>
                  <a:tcPr marL="44821" marR="44821" marT="44821" marB="44821"/>
                </a:tc>
                <a:tc>
                  <a:txBody>
                    <a:bodyPr/>
                    <a:lstStyle/>
                    <a:p>
                      <a:r>
                        <a:rPr lang="en-US" sz="1600" dirty="0">
                          <a:solidFill>
                            <a:schemeClr val="bg2"/>
                          </a:solidFill>
                          <a:latin typeface="+mj-lt"/>
                        </a:rPr>
                        <a:t>Description</a:t>
                      </a:r>
                    </a:p>
                  </a:txBody>
                  <a:tcPr marL="44821" marR="44821" marT="44821" marB="44821"/>
                </a:tc>
                <a:extLst>
                  <a:ext uri="{0D108BD9-81ED-4DB2-BD59-A6C34878D82A}">
                    <a16:rowId xmlns:a16="http://schemas.microsoft.com/office/drawing/2014/main" val="3391520303"/>
                  </a:ext>
                </a:extLst>
              </a:tr>
              <a:tr h="26892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err="1">
                          <a:solidFill>
                            <a:schemeClr val="tx1"/>
                          </a:solidFill>
                          <a:latin typeface="Consolas" panose="020B0609020204030204" pitchFamily="49" charset="0"/>
                        </a:rPr>
                        <a:t>teamId</a:t>
                      </a:r>
                      <a:endParaRPr lang="en-US" sz="1200" b="0" dirty="0">
                        <a:solidFill>
                          <a:schemeClr val="tx1"/>
                        </a:solidFill>
                        <a:latin typeface="Consolas" panose="020B0609020204030204" pitchFamily="49" charset="0"/>
                      </a:endParaRPr>
                    </a:p>
                  </a:txBody>
                  <a:tcPr marL="44821" marR="44821" marT="44821" marB="44821">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team ID in the format 19:[id]@</a:t>
                      </a:r>
                      <a:r>
                        <a:rPr lang="en-US" sz="1200" b="0" dirty="0" err="1">
                          <a:solidFill>
                            <a:schemeClr val="tx1"/>
                          </a:solidFill>
                          <a:latin typeface="Consolas" panose="020B0609020204030204" pitchFamily="49" charset="0"/>
                        </a:rPr>
                        <a:t>thread.skype</a:t>
                      </a:r>
                      <a:endParaRPr lang="en-US" sz="1200" dirty="0"/>
                    </a:p>
                  </a:txBody>
                  <a:tcPr marL="44821" marR="44821" marT="44821" marB="44821">
                    <a:lnL w="38100" cap="flat" cmpd="sng" algn="ctr">
                      <a:solidFill>
                        <a:schemeClr val="bg2"/>
                      </a:solidFill>
                      <a:prstDash val="solid"/>
                      <a:round/>
                      <a:headEnd type="none" w="med" len="med"/>
                      <a:tailEnd type="none" w="med" len="med"/>
                    </a:lnL>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33358532"/>
                  </a:ext>
                </a:extLst>
              </a:tr>
              <a:tr h="268927">
                <a:tc>
                  <a:txBody>
                    <a:bodyPr/>
                    <a:lstStyle/>
                    <a:p>
                      <a:r>
                        <a:rPr lang="en-US" sz="1200" dirty="0" err="1"/>
                        <a:t>teamName</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t>Name of the current team</a:t>
                      </a:r>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975157272"/>
                  </a:ext>
                </a:extLst>
              </a:tr>
              <a:tr h="268927">
                <a:tc>
                  <a:txBody>
                    <a:bodyPr/>
                    <a:lstStyle/>
                    <a:p>
                      <a:r>
                        <a:rPr lang="en-US" sz="1200" b="0" dirty="0" err="1">
                          <a:solidFill>
                            <a:schemeClr val="tx1"/>
                          </a:solidFill>
                          <a:latin typeface="Consolas" panose="020B0609020204030204" pitchFamily="49" charset="0"/>
                        </a:rPr>
                        <a:t>channelId</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channel ID in the format 19:[id]@</a:t>
                      </a:r>
                      <a:r>
                        <a:rPr lang="en-US" sz="1200" b="0" dirty="0" err="1">
                          <a:solidFill>
                            <a:schemeClr val="tx1"/>
                          </a:solidFill>
                          <a:latin typeface="Consolas" panose="020B0609020204030204" pitchFamily="49" charset="0"/>
                        </a:rPr>
                        <a:t>thread.skype</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050132184"/>
                  </a:ext>
                </a:extLst>
              </a:tr>
              <a:tr h="268927">
                <a:tc>
                  <a:txBody>
                    <a:bodyPr/>
                    <a:lstStyle/>
                    <a:p>
                      <a:r>
                        <a:rPr lang="en-US" sz="1200" dirty="0" err="1"/>
                        <a:t>channelName</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t>Name of the current channel</a:t>
                      </a:r>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305738556"/>
                  </a:ext>
                </a:extLst>
              </a:tr>
              <a:tr h="268927">
                <a:tc>
                  <a:txBody>
                    <a:bodyPr/>
                    <a:lstStyle/>
                    <a:p>
                      <a:r>
                        <a:rPr lang="en-US" sz="1200" dirty="0" err="1"/>
                        <a:t>chatId</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The chat ID in the format </a:t>
                      </a:r>
                      <a:r>
                        <a:rPr lang="en-US" sz="1200" b="0" dirty="0">
                          <a:solidFill>
                            <a:schemeClr val="tx1"/>
                          </a:solidFill>
                          <a:latin typeface="Consolas" panose="020B0609020204030204" pitchFamily="49" charset="0"/>
                        </a:rPr>
                        <a:t> 19:[id]@</a:t>
                      </a:r>
                      <a:r>
                        <a:rPr lang="en-US" sz="1200" b="0" dirty="0" err="1">
                          <a:solidFill>
                            <a:schemeClr val="tx1"/>
                          </a:solidFill>
                          <a:latin typeface="Consolas" panose="020B0609020204030204" pitchFamily="49" charset="0"/>
                        </a:rPr>
                        <a:t>thread.skype</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022554046"/>
                  </a:ext>
                </a:extLst>
              </a:tr>
              <a:tr h="268927">
                <a:tc>
                  <a:txBody>
                    <a:bodyPr/>
                    <a:lstStyle/>
                    <a:p>
                      <a:r>
                        <a:rPr lang="en-US" sz="1200" b="0" dirty="0">
                          <a:solidFill>
                            <a:schemeClr val="tx1"/>
                          </a:solidFill>
                          <a:latin typeface="Consolas" panose="020B0609020204030204" pitchFamily="49" charset="0"/>
                        </a:rPr>
                        <a:t>locale</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Lowercase </a:t>
                      </a:r>
                      <a:r>
                        <a:rPr lang="en-US" sz="1200" b="0" dirty="0" err="1">
                          <a:solidFill>
                            <a:schemeClr val="tx1"/>
                          </a:solidFill>
                          <a:latin typeface="Consolas" panose="020B0609020204030204" pitchFamily="49" charset="0"/>
                        </a:rPr>
                        <a:t>lang</a:t>
                      </a:r>
                      <a:r>
                        <a:rPr lang="en-US" sz="1200" b="0" dirty="0">
                          <a:solidFill>
                            <a:schemeClr val="tx1"/>
                          </a:solidFill>
                          <a:latin typeface="Consolas" panose="020B0609020204030204" pitchFamily="49" charset="0"/>
                        </a:rPr>
                        <a:t>-locale</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578365897"/>
                  </a:ext>
                </a:extLst>
              </a:tr>
              <a:tr h="268927">
                <a:tc>
                  <a:txBody>
                    <a:bodyPr/>
                    <a:lstStyle/>
                    <a:p>
                      <a:r>
                        <a:rPr lang="en-US" sz="1200" b="0" dirty="0">
                          <a:solidFill>
                            <a:schemeClr val="tx1"/>
                          </a:solidFill>
                          <a:latin typeface="Consolas" panose="020B0609020204030204" pitchFamily="49" charset="0"/>
                        </a:rPr>
                        <a:t>theme</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default | dark | contrast</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676990013"/>
                  </a:ext>
                </a:extLst>
              </a:tr>
              <a:tr h="268927">
                <a:tc>
                  <a:txBody>
                    <a:bodyPr/>
                    <a:lstStyle/>
                    <a:p>
                      <a:r>
                        <a:rPr lang="en-US" sz="1200" b="0" dirty="0" err="1">
                          <a:solidFill>
                            <a:schemeClr val="tx1"/>
                          </a:solidFill>
                          <a:latin typeface="Consolas" panose="020B0609020204030204" pitchFamily="49" charset="0"/>
                        </a:rPr>
                        <a:t>entityId</a:t>
                      </a:r>
                      <a:r>
                        <a:rPr lang="en-US" sz="1200" b="0" dirty="0">
                          <a:solidFill>
                            <a:schemeClr val="tx1"/>
                          </a:solidFill>
                          <a:latin typeface="Consolas" panose="020B0609020204030204" pitchFamily="49" charset="0"/>
                        </a:rPr>
                        <a:t> &amp; </a:t>
                      </a:r>
                      <a:r>
                        <a:rPr lang="en-US" sz="1200" b="0" dirty="0" err="1">
                          <a:solidFill>
                            <a:schemeClr val="tx1"/>
                          </a:solidFill>
                          <a:latin typeface="Consolas" panose="020B0609020204030204" pitchFamily="49" charset="0"/>
                        </a:rPr>
                        <a:t>subEntityId</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entity (&amp; sub entity) id you set up on your config page</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643083545"/>
                  </a:ext>
                </a:extLst>
              </a:tr>
              <a:tr h="26892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latin typeface="Consolas" panose="020B0609020204030204" pitchFamily="49" charset="0"/>
                          <a:ea typeface="+mn-ea"/>
                          <a:cs typeface="+mn-cs"/>
                        </a:rPr>
                        <a:t>userPrincipalName</a:t>
                      </a:r>
                      <a:endParaRPr lang="en-US" sz="1200" b="0" kern="1200" dirty="0">
                        <a:solidFill>
                          <a:schemeClr val="tx1"/>
                        </a:solidFill>
                        <a:latin typeface="Consolas" panose="020B0609020204030204" pitchFamily="49" charset="0"/>
                        <a:ea typeface="+mn-ea"/>
                        <a:cs typeface="+mn-cs"/>
                      </a:endParaRPr>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user identifier in email format</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606629762"/>
                  </a:ext>
                </a:extLst>
              </a:tr>
              <a:tr h="268927">
                <a:tc>
                  <a:txBody>
                    <a:bodyPr/>
                    <a:lstStyle/>
                    <a:p>
                      <a:r>
                        <a:rPr lang="en-US" sz="1200" b="0" dirty="0" err="1">
                          <a:solidFill>
                            <a:schemeClr val="tx1"/>
                          </a:solidFill>
                          <a:latin typeface="Consolas" panose="020B0609020204030204" pitchFamily="49" charset="0"/>
                        </a:rPr>
                        <a:t>tid</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GUID identifying the current Tenant ID</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454454220"/>
                  </a:ext>
                </a:extLst>
              </a:tr>
              <a:tr h="268927">
                <a:tc>
                  <a:txBody>
                    <a:bodyPr/>
                    <a:lstStyle/>
                    <a:p>
                      <a:r>
                        <a:rPr lang="en-US" sz="1200" b="0" kern="1200" dirty="0" err="1">
                          <a:solidFill>
                            <a:schemeClr val="tx1"/>
                          </a:solidFill>
                          <a:latin typeface="Consolas" panose="020B0609020204030204" pitchFamily="49" charset="0"/>
                          <a:ea typeface="+mn-ea"/>
                          <a:cs typeface="+mn-cs"/>
                        </a:rPr>
                        <a:t>groupId</a:t>
                      </a:r>
                      <a:endParaRPr lang="en-US" sz="1200" b="0" kern="1200" dirty="0">
                        <a:solidFill>
                          <a:schemeClr val="tx1"/>
                        </a:solidFill>
                        <a:latin typeface="Consolas" panose="020B0609020204030204" pitchFamily="49" charset="0"/>
                        <a:ea typeface="+mn-ea"/>
                        <a:cs typeface="+mn-cs"/>
                      </a:endParaRPr>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GUID identifying the current Office 365 Group ID</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990121495"/>
                  </a:ext>
                </a:extLst>
              </a:tr>
              <a:tr h="268927">
                <a:tc>
                  <a:txBody>
                    <a:bodyPr/>
                    <a:lstStyle/>
                    <a:p>
                      <a:r>
                        <a:rPr lang="en-US" sz="1200" b="0" kern="1200" dirty="0" err="1">
                          <a:solidFill>
                            <a:schemeClr val="tx1"/>
                          </a:solidFill>
                          <a:latin typeface="Consolas" panose="020B0609020204030204" pitchFamily="49" charset="0"/>
                          <a:ea typeface="+mn-ea"/>
                          <a:cs typeface="+mn-cs"/>
                        </a:rPr>
                        <a:t>tenantSKU</a:t>
                      </a:r>
                      <a:endParaRPr lang="en-US" sz="1200" b="0" kern="1200" dirty="0">
                        <a:solidFill>
                          <a:schemeClr val="tx1"/>
                        </a:solidFill>
                        <a:latin typeface="Consolas" panose="020B0609020204030204" pitchFamily="49" charset="0"/>
                        <a:ea typeface="+mn-ea"/>
                        <a:cs typeface="+mn-cs"/>
                      </a:endParaRPr>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solidFill>
                      <a:schemeClr val="tx1">
                        <a:lumMod val="10000"/>
                        <a:lumOff val="90000"/>
                      </a:schemeClr>
                    </a:solidFill>
                  </a:tcPr>
                </a:tc>
                <a:tc>
                  <a:txBody>
                    <a:bodyPr/>
                    <a:lstStyle/>
                    <a:p>
                      <a:r>
                        <a:rPr lang="en-US" sz="1200" dirty="0"/>
                        <a:t>SKU of  the current tenant (for example: EDU)</a:t>
                      </a:r>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solidFill>
                      <a:schemeClr val="tx1">
                        <a:lumMod val="10000"/>
                        <a:lumOff val="90000"/>
                      </a:schemeClr>
                    </a:solidFill>
                  </a:tcPr>
                </a:tc>
                <a:extLst>
                  <a:ext uri="{0D108BD9-81ED-4DB2-BD59-A6C34878D82A}">
                    <a16:rowId xmlns:a16="http://schemas.microsoft.com/office/drawing/2014/main" val="2920631356"/>
                  </a:ext>
                </a:extLst>
              </a:tr>
            </a:tbl>
          </a:graphicData>
        </a:graphic>
      </p:graphicFrame>
    </p:spTree>
    <p:extLst>
      <p:ext uri="{BB962C8B-B14F-4D97-AF65-F5344CB8AC3E}">
        <p14:creationId xmlns:p14="http://schemas.microsoft.com/office/powerpoint/2010/main" val="2303972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762BEBF-0B38-0441-B6C6-7AE56C656F87}"/>
              </a:ext>
            </a:extLst>
          </p:cNvPr>
          <p:cNvSpPr>
            <a:spLocks noGrp="1"/>
          </p:cNvSpPr>
          <p:nvPr>
            <p:ph type="title"/>
          </p:nvPr>
        </p:nvSpPr>
        <p:spPr>
          <a:xfrm>
            <a:off x="839788" y="728132"/>
            <a:ext cx="4214350" cy="1642757"/>
          </a:xfrm>
        </p:spPr>
        <p:txBody>
          <a:bodyPr/>
          <a:lstStyle/>
          <a:p>
            <a:r>
              <a:rPr lang="en-US" dirty="0"/>
              <a:t>Personal Tabs – Manifest</a:t>
            </a:r>
            <a:br>
              <a:rPr lang="en-US" dirty="0"/>
            </a:br>
            <a:endParaRPr lang="en-US" dirty="0"/>
          </a:p>
        </p:txBody>
      </p:sp>
      <p:sp>
        <p:nvSpPr>
          <p:cNvPr id="10" name="Content Placeholder 9">
            <a:extLst>
              <a:ext uri="{FF2B5EF4-FFF2-40B4-BE49-F238E27FC236}">
                <a16:creationId xmlns:a16="http://schemas.microsoft.com/office/drawing/2014/main" id="{61E4D18E-1983-D948-A5DA-69982B9D54D8}"/>
              </a:ext>
            </a:extLst>
          </p:cNvPr>
          <p:cNvSpPr>
            <a:spLocks noGrp="1"/>
          </p:cNvSpPr>
          <p:nvPr>
            <p:ph idx="1"/>
          </p:nvPr>
        </p:nvSpPr>
        <p:spPr/>
        <p:txBody>
          <a:bodyPr>
            <a:normAutofit/>
          </a:bodyPr>
          <a:lstStyle/>
          <a:p>
            <a:pPr marL="0" indent="0">
              <a:buNone/>
            </a:pP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staticTabs</a:t>
            </a:r>
            <a:r>
              <a:rPr lang="en-US" sz="1600" dirty="0">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entityId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candidatesTab</a:t>
            </a:r>
            <a:r>
              <a:rPr lang="en-US" sz="1600" dirty="0">
                <a:latin typeface="Courier New" panose="02070309020205020404" pitchFamily="49" charset="0"/>
                <a:cs typeface="Courier New" panose="02070309020205020404" pitchFamily="49" charset="0"/>
              </a:rPr>
              <a:t>",</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"name": "Candidates",</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contentUrl</a:t>
            </a:r>
            <a:r>
              <a:rPr lang="en-US" sz="1600" dirty="0">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"https://.../Tabs/</a:t>
            </a:r>
            <a:r>
              <a:rPr lang="en-US" sz="1600" dirty="0" err="1">
                <a:latin typeface="Courier New" panose="02070309020205020404" pitchFamily="49" charset="0"/>
                <a:cs typeface="Courier New" panose="02070309020205020404" pitchFamily="49" charset="0"/>
              </a:rPr>
              <a:t>file.html</a:t>
            </a:r>
            <a:r>
              <a:rPr lang="en-US" sz="1600" dirty="0">
                <a:latin typeface="Courier New" panose="02070309020205020404" pitchFamily="49" charset="0"/>
                <a:cs typeface="Courier New" panose="02070309020205020404" pitchFamily="49" charset="0"/>
              </a:rPr>
              <a:t>",</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websiteUrl</a:t>
            </a:r>
            <a:r>
              <a:rPr lang="en-US" sz="1600" dirty="0">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"https://.../Tabs/</a:t>
            </a:r>
            <a:r>
              <a:rPr lang="en-US" sz="1600" dirty="0" err="1">
                <a:latin typeface="Courier New" panose="02070309020205020404" pitchFamily="49" charset="0"/>
                <a:cs typeface="Courier New" panose="02070309020205020404" pitchFamily="49" charset="0"/>
              </a:rPr>
              <a:t>file.html?p</a:t>
            </a:r>
            <a:r>
              <a:rPr lang="en-US" sz="1600" dirty="0">
                <a:latin typeface="Courier New" panose="02070309020205020404" pitchFamily="49" charset="0"/>
                <a:cs typeface="Courier New" panose="02070309020205020404" pitchFamily="49" charset="0"/>
              </a:rPr>
              <a:t>=1",</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"scopes":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"personal"</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validDomains</a:t>
            </a:r>
            <a:r>
              <a:rPr lang="en-US" sz="1600" dirty="0">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token.botframework.com</a:t>
            </a:r>
            <a:r>
              <a:rPr lang="en-US" sz="1600" dirty="0">
                <a:latin typeface="Courier New" panose="02070309020205020404" pitchFamily="49" charset="0"/>
                <a:cs typeface="Courier New" panose="02070309020205020404" pitchFamily="49" charset="0"/>
              </a:rPr>
              <a:t>"</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a:t>
            </a:r>
          </a:p>
          <a:p>
            <a:pPr marL="0" indent="0">
              <a:buNone/>
            </a:pPr>
            <a:endParaRPr lang="en-US" sz="1600" dirty="0">
              <a:latin typeface="Courier New" panose="02070309020205020404" pitchFamily="49" charset="0"/>
              <a:cs typeface="Courier New" panose="02070309020205020404" pitchFamily="49" charset="0"/>
            </a:endParaRPr>
          </a:p>
        </p:txBody>
      </p:sp>
      <p:sp>
        <p:nvSpPr>
          <p:cNvPr id="11" name="Text Placeholder 10">
            <a:extLst>
              <a:ext uri="{FF2B5EF4-FFF2-40B4-BE49-F238E27FC236}">
                <a16:creationId xmlns:a16="http://schemas.microsoft.com/office/drawing/2014/main" id="{ECF1110E-6624-494B-8BA1-DD3D4C3E9EDA}"/>
              </a:ext>
            </a:extLst>
          </p:cNvPr>
          <p:cNvSpPr>
            <a:spLocks noGrp="1"/>
          </p:cNvSpPr>
          <p:nvPr>
            <p:ph type="body" sz="half" idx="2"/>
          </p:nvPr>
        </p:nvSpPr>
        <p:spPr/>
        <p:txBody>
          <a:bodyPr>
            <a:normAutofit lnSpcReduction="10000"/>
          </a:bodyPr>
          <a:lstStyle/>
          <a:p>
            <a:r>
              <a:rPr lang="en-US" b="1" dirty="0" err="1"/>
              <a:t>staticTabs</a:t>
            </a:r>
            <a:endParaRPr lang="en-US" b="1" dirty="0"/>
          </a:p>
          <a:p>
            <a:r>
              <a:rPr lang="en-US" dirty="0" err="1">
                <a:latin typeface="Courier New" panose="02070309020205020404" pitchFamily="49" charset="0"/>
                <a:cs typeface="Courier New" panose="02070309020205020404" pitchFamily="49" charset="0"/>
              </a:rPr>
              <a:t>contentUrl</a:t>
            </a:r>
            <a:r>
              <a:rPr lang="en-US" dirty="0"/>
              <a:t> is hosted in IFRAME in Teams</a:t>
            </a:r>
          </a:p>
          <a:p>
            <a:r>
              <a:rPr lang="en-US" dirty="0" err="1">
                <a:latin typeface="Courier New" panose="02070309020205020404" pitchFamily="49" charset="0"/>
                <a:cs typeface="Courier New" panose="02070309020205020404" pitchFamily="49" charset="0"/>
              </a:rPr>
              <a:t>websiteUrl</a:t>
            </a:r>
            <a:r>
              <a:rPr lang="en-US" dirty="0"/>
              <a:t> is used when the user selects “Open in browser”</a:t>
            </a:r>
          </a:p>
          <a:p>
            <a:endParaRPr lang="en-US" dirty="0"/>
          </a:p>
          <a:p>
            <a:r>
              <a:rPr lang="en-US" b="1" dirty="0" err="1"/>
              <a:t>validDomains</a:t>
            </a:r>
            <a:endParaRPr lang="en-US" dirty="0"/>
          </a:p>
          <a:p>
            <a:r>
              <a:rPr lang="en-US" dirty="0"/>
              <a:t>valid domains from which the extension expects to load any content</a:t>
            </a:r>
          </a:p>
          <a:p>
            <a:endParaRPr lang="en-US" dirty="0"/>
          </a:p>
        </p:txBody>
      </p:sp>
    </p:spTree>
    <p:extLst>
      <p:ext uri="{BB962C8B-B14F-4D97-AF65-F5344CB8AC3E}">
        <p14:creationId xmlns:p14="http://schemas.microsoft.com/office/powerpoint/2010/main" val="1079533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B87044-E461-4749-B144-259F82F5EB1A}"/>
              </a:ext>
            </a:extLst>
          </p:cNvPr>
          <p:cNvSpPr>
            <a:spLocks noGrp="1"/>
          </p:cNvSpPr>
          <p:nvPr>
            <p:ph type="title"/>
          </p:nvPr>
        </p:nvSpPr>
        <p:spPr/>
        <p:txBody>
          <a:bodyPr>
            <a:normAutofit/>
          </a:bodyPr>
          <a:lstStyle/>
          <a:p>
            <a:r>
              <a:rPr lang="en-US" sz="5400" dirty="0"/>
              <a:t>DEMO</a:t>
            </a:r>
          </a:p>
        </p:txBody>
      </p:sp>
      <p:sp>
        <p:nvSpPr>
          <p:cNvPr id="6" name="Text Placeholder 5">
            <a:extLst>
              <a:ext uri="{FF2B5EF4-FFF2-40B4-BE49-F238E27FC236}">
                <a16:creationId xmlns:a16="http://schemas.microsoft.com/office/drawing/2014/main" id="{48F04431-4BB4-974F-8889-B71F697D5C57}"/>
              </a:ext>
            </a:extLst>
          </p:cNvPr>
          <p:cNvSpPr>
            <a:spLocks noGrp="1"/>
          </p:cNvSpPr>
          <p:nvPr>
            <p:ph type="body" idx="1"/>
          </p:nvPr>
        </p:nvSpPr>
        <p:spPr/>
        <p:txBody>
          <a:bodyPr/>
          <a:lstStyle/>
          <a:p>
            <a:r>
              <a:rPr lang="en-US" dirty="0"/>
              <a:t>Create a custom Microsoft Teams personal tab</a:t>
            </a:r>
          </a:p>
        </p:txBody>
      </p:sp>
    </p:spTree>
    <p:extLst>
      <p:ext uri="{BB962C8B-B14F-4D97-AF65-F5344CB8AC3E}">
        <p14:creationId xmlns:p14="http://schemas.microsoft.com/office/powerpoint/2010/main" val="2338123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EAA3780-3292-1B45-A1EB-9FA5EFF2426A}"/>
              </a:ext>
            </a:extLst>
          </p:cNvPr>
          <p:cNvSpPr>
            <a:spLocks noGrp="1"/>
          </p:cNvSpPr>
          <p:nvPr>
            <p:ph idx="1"/>
          </p:nvPr>
        </p:nvSpPr>
        <p:spPr/>
        <p:txBody>
          <a:bodyPr/>
          <a:lstStyle/>
          <a:p>
            <a:r>
              <a:rPr lang="en-US" dirty="0"/>
              <a:t>Comparing personal &amp; channel tabs</a:t>
            </a:r>
          </a:p>
          <a:p>
            <a:endParaRPr lang="en-US" dirty="0"/>
          </a:p>
          <a:p>
            <a:r>
              <a:rPr lang="en-US" dirty="0"/>
              <a:t>Channel tab capabilities</a:t>
            </a:r>
          </a:p>
          <a:p>
            <a:endParaRPr lang="en-US" dirty="0"/>
          </a:p>
          <a:p>
            <a:r>
              <a:rPr lang="en-US" dirty="0"/>
              <a:t>Configuration page</a:t>
            </a:r>
          </a:p>
          <a:p>
            <a:endParaRPr lang="en-US" dirty="0"/>
          </a:p>
          <a:p>
            <a:r>
              <a:rPr lang="en-US" dirty="0"/>
              <a:t>Removal page</a:t>
            </a:r>
          </a:p>
        </p:txBody>
      </p:sp>
    </p:spTree>
    <p:extLst>
      <p:ext uri="{BB962C8B-B14F-4D97-AF65-F5344CB8AC3E}">
        <p14:creationId xmlns:p14="http://schemas.microsoft.com/office/powerpoint/2010/main" val="3401554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73C4E27-E6CB-AE4B-AFB1-223377A362AC}"/>
              </a:ext>
            </a:extLst>
          </p:cNvPr>
          <p:cNvSpPr>
            <a:spLocks noGrp="1"/>
          </p:cNvSpPr>
          <p:nvPr>
            <p:ph idx="1"/>
          </p:nvPr>
        </p:nvSpPr>
        <p:spPr/>
        <p:txBody>
          <a:bodyPr/>
          <a:lstStyle/>
          <a:p>
            <a:pPr marL="0" indent="0">
              <a:lnSpc>
                <a:spcPct val="100000"/>
              </a:lnSpc>
              <a:buNone/>
            </a:pPr>
            <a:r>
              <a:rPr lang="en-US" dirty="0"/>
              <a:t>Microsoft Teams extensibility overview</a:t>
            </a:r>
          </a:p>
          <a:p>
            <a:pPr marL="0" indent="0">
              <a:lnSpc>
                <a:spcPct val="100000"/>
              </a:lnSpc>
              <a:buNone/>
            </a:pPr>
            <a:endParaRPr lang="en-US" dirty="0"/>
          </a:p>
          <a:p>
            <a:pPr marL="0" indent="0">
              <a:lnSpc>
                <a:spcPct val="100000"/>
              </a:lnSpc>
              <a:buNone/>
            </a:pPr>
            <a:r>
              <a:rPr lang="en-US" dirty="0"/>
              <a:t>Microsoft Teams tabs</a:t>
            </a:r>
          </a:p>
          <a:p>
            <a:pPr marL="0" indent="0">
              <a:lnSpc>
                <a:spcPct val="100000"/>
              </a:lnSpc>
              <a:buNone/>
            </a:pPr>
            <a:endParaRPr lang="en-US" dirty="0"/>
          </a:p>
          <a:p>
            <a:pPr marL="0" indent="0">
              <a:lnSpc>
                <a:spcPct val="100000"/>
              </a:lnSpc>
              <a:buNone/>
            </a:pPr>
            <a:r>
              <a:rPr lang="en-US" dirty="0"/>
              <a:t>Creating custom tabs for Microsoft Teams </a:t>
            </a:r>
          </a:p>
        </p:txBody>
      </p:sp>
    </p:spTree>
    <p:extLst>
      <p:ext uri="{BB962C8B-B14F-4D97-AF65-F5344CB8AC3E}">
        <p14:creationId xmlns:p14="http://schemas.microsoft.com/office/powerpoint/2010/main" val="1274749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58865F-C6F3-0144-8E7D-75CB0E02499F}"/>
              </a:ext>
            </a:extLst>
          </p:cNvPr>
          <p:cNvSpPr>
            <a:spLocks noGrp="1"/>
          </p:cNvSpPr>
          <p:nvPr>
            <p:ph type="title"/>
          </p:nvPr>
        </p:nvSpPr>
        <p:spPr>
          <a:xfrm>
            <a:off x="839788" y="365125"/>
            <a:ext cx="10515600" cy="1325563"/>
          </a:xfrm>
        </p:spPr>
        <p:txBody>
          <a:bodyPr/>
          <a:lstStyle/>
          <a:p>
            <a:r>
              <a:rPr lang="en-US" dirty="0"/>
              <a:t>Comparing personal &amp; channel tabs </a:t>
            </a:r>
          </a:p>
        </p:txBody>
      </p:sp>
      <p:sp>
        <p:nvSpPr>
          <p:cNvPr id="6" name="Text Placeholder 5">
            <a:extLst>
              <a:ext uri="{FF2B5EF4-FFF2-40B4-BE49-F238E27FC236}">
                <a16:creationId xmlns:a16="http://schemas.microsoft.com/office/drawing/2014/main" id="{ED5C5104-DFAC-D548-9574-47BBD429CEAF}"/>
              </a:ext>
            </a:extLst>
          </p:cNvPr>
          <p:cNvSpPr>
            <a:spLocks noGrp="1"/>
          </p:cNvSpPr>
          <p:nvPr>
            <p:ph type="body" idx="1"/>
          </p:nvPr>
        </p:nvSpPr>
        <p:spPr>
          <a:xfrm>
            <a:off x="839788" y="1681163"/>
            <a:ext cx="5157787" cy="496772"/>
          </a:xfrm>
        </p:spPr>
        <p:txBody>
          <a:bodyPr/>
          <a:lstStyle/>
          <a:p>
            <a:r>
              <a:rPr lang="en-US" dirty="0"/>
              <a:t>Personal tabs</a:t>
            </a:r>
          </a:p>
        </p:txBody>
      </p:sp>
      <p:sp>
        <p:nvSpPr>
          <p:cNvPr id="7" name="Content Placeholder 6">
            <a:extLst>
              <a:ext uri="{FF2B5EF4-FFF2-40B4-BE49-F238E27FC236}">
                <a16:creationId xmlns:a16="http://schemas.microsoft.com/office/drawing/2014/main" id="{1E148719-EBFF-3F4B-964F-FACF98BAA288}"/>
              </a:ext>
            </a:extLst>
          </p:cNvPr>
          <p:cNvSpPr>
            <a:spLocks noGrp="1"/>
          </p:cNvSpPr>
          <p:nvPr>
            <p:ph sz="half" idx="2"/>
          </p:nvPr>
        </p:nvSpPr>
        <p:spPr>
          <a:xfrm>
            <a:off x="839788" y="2505075"/>
            <a:ext cx="5157787" cy="3535305"/>
          </a:xfrm>
        </p:spPr>
        <p:txBody>
          <a:bodyPr>
            <a:normAutofit fontScale="92500" lnSpcReduction="20000"/>
          </a:bodyPr>
          <a:lstStyle/>
          <a:p>
            <a:r>
              <a:rPr lang="en-US" dirty="0"/>
              <a:t>Previously referred to as static tabs</a:t>
            </a:r>
          </a:p>
          <a:p>
            <a:r>
              <a:rPr lang="en-US" dirty="0"/>
              <a:t>Scope = personal</a:t>
            </a:r>
          </a:p>
          <a:p>
            <a:r>
              <a:rPr lang="en-US" dirty="0"/>
              <a:t>Support individual user</a:t>
            </a:r>
          </a:p>
          <a:p>
            <a:r>
              <a:rPr lang="en-US" dirty="0"/>
              <a:t>Not intended to be shared with others in a team</a:t>
            </a:r>
          </a:p>
          <a:p>
            <a:r>
              <a:rPr lang="en-US" dirty="0"/>
              <a:t>Displays a web page set in the manifest</a:t>
            </a:r>
          </a:p>
        </p:txBody>
      </p:sp>
      <p:sp>
        <p:nvSpPr>
          <p:cNvPr id="8" name="Text Placeholder 7">
            <a:extLst>
              <a:ext uri="{FF2B5EF4-FFF2-40B4-BE49-F238E27FC236}">
                <a16:creationId xmlns:a16="http://schemas.microsoft.com/office/drawing/2014/main" id="{2A978F14-EEC6-EE44-8EB5-D6B5E235C8BE}"/>
              </a:ext>
            </a:extLst>
          </p:cNvPr>
          <p:cNvSpPr>
            <a:spLocks noGrp="1"/>
          </p:cNvSpPr>
          <p:nvPr>
            <p:ph type="body" sz="quarter" idx="3"/>
          </p:nvPr>
        </p:nvSpPr>
        <p:spPr>
          <a:xfrm>
            <a:off x="6172200" y="1681163"/>
            <a:ext cx="5183188" cy="496772"/>
          </a:xfrm>
        </p:spPr>
        <p:txBody>
          <a:bodyPr/>
          <a:lstStyle/>
          <a:p>
            <a:r>
              <a:rPr lang="en-US" dirty="0"/>
              <a:t>Channel tabs</a:t>
            </a:r>
          </a:p>
        </p:txBody>
      </p:sp>
      <p:sp>
        <p:nvSpPr>
          <p:cNvPr id="9" name="Content Placeholder 8">
            <a:extLst>
              <a:ext uri="{FF2B5EF4-FFF2-40B4-BE49-F238E27FC236}">
                <a16:creationId xmlns:a16="http://schemas.microsoft.com/office/drawing/2014/main" id="{959A80FE-F551-2643-9D1B-2D13A14E8D58}"/>
              </a:ext>
            </a:extLst>
          </p:cNvPr>
          <p:cNvSpPr>
            <a:spLocks noGrp="1"/>
          </p:cNvSpPr>
          <p:nvPr>
            <p:ph sz="quarter" idx="4"/>
          </p:nvPr>
        </p:nvSpPr>
        <p:spPr>
          <a:xfrm>
            <a:off x="6172200" y="2505075"/>
            <a:ext cx="5183188" cy="3535305"/>
          </a:xfrm>
        </p:spPr>
        <p:txBody>
          <a:bodyPr>
            <a:normAutofit fontScale="92500" lnSpcReduction="20000"/>
          </a:bodyPr>
          <a:lstStyle/>
          <a:p>
            <a:r>
              <a:rPr lang="en-US" dirty="0"/>
              <a:t>Previously referred to as configurable tabs</a:t>
            </a:r>
          </a:p>
          <a:p>
            <a:r>
              <a:rPr lang="en-US" dirty="0"/>
              <a:t>Added to a channel</a:t>
            </a:r>
          </a:p>
          <a:p>
            <a:pPr lvl="1"/>
            <a:r>
              <a:rPr lang="en-US" dirty="0"/>
              <a:t>Scope = team</a:t>
            </a:r>
          </a:p>
          <a:p>
            <a:r>
              <a:rPr lang="en-US" dirty="0"/>
              <a:t>Added as part of a chat between two or more users</a:t>
            </a:r>
          </a:p>
          <a:p>
            <a:pPr lvl="1"/>
            <a:r>
              <a:rPr lang="en-US" dirty="0"/>
              <a:t>Scope = </a:t>
            </a:r>
            <a:r>
              <a:rPr lang="en-US" dirty="0" err="1"/>
              <a:t>groupchat</a:t>
            </a:r>
            <a:endParaRPr lang="en-US" dirty="0"/>
          </a:p>
          <a:p>
            <a:r>
              <a:rPr lang="en-US" dirty="0"/>
              <a:t>Supports all members of a team / channel</a:t>
            </a:r>
          </a:p>
          <a:p>
            <a:r>
              <a:rPr lang="en-US" dirty="0"/>
              <a:t>Displays a web page (content page) set in the configuration page</a:t>
            </a:r>
          </a:p>
          <a:p>
            <a:endParaRPr lang="en-US" dirty="0"/>
          </a:p>
        </p:txBody>
      </p:sp>
    </p:spTree>
    <p:extLst>
      <p:ext uri="{BB962C8B-B14F-4D97-AF65-F5344CB8AC3E}">
        <p14:creationId xmlns:p14="http://schemas.microsoft.com/office/powerpoint/2010/main" val="2180532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E5B1EF-67AE-4A3C-9A66-63771084E556}"/>
              </a:ext>
            </a:extLst>
          </p:cNvPr>
          <p:cNvSpPr>
            <a:spLocks noGrp="1"/>
          </p:cNvSpPr>
          <p:nvPr>
            <p:ph type="title"/>
          </p:nvPr>
        </p:nvSpPr>
        <p:spPr/>
        <p:txBody>
          <a:bodyPr/>
          <a:lstStyle/>
          <a:p>
            <a:r>
              <a:rPr lang="en-US"/>
              <a:t>Tab Configuration and Content</a:t>
            </a:r>
            <a:endParaRPr lang="en-US" dirty="0"/>
          </a:p>
        </p:txBody>
      </p:sp>
      <p:sp>
        <p:nvSpPr>
          <p:cNvPr id="10" name="Text Placeholder 9">
            <a:extLst>
              <a:ext uri="{FF2B5EF4-FFF2-40B4-BE49-F238E27FC236}">
                <a16:creationId xmlns:a16="http://schemas.microsoft.com/office/drawing/2014/main" id="{0039457B-30BF-441B-8DAC-1839F160A4BA}"/>
              </a:ext>
            </a:extLst>
          </p:cNvPr>
          <p:cNvSpPr>
            <a:spLocks noGrp="1"/>
          </p:cNvSpPr>
          <p:nvPr>
            <p:ph type="body" sz="quarter" idx="11"/>
          </p:nvPr>
        </p:nvSpPr>
        <p:spPr>
          <a:xfrm>
            <a:off x="455994" y="4247804"/>
            <a:ext cx="5418449" cy="1820487"/>
          </a:xfrm>
        </p:spPr>
        <p:txBody>
          <a:bodyPr>
            <a:normAutofit lnSpcReduction="10000"/>
          </a:bodyPr>
          <a:lstStyle/>
          <a:p>
            <a:r>
              <a:rPr lang="en-US" sz="1600">
                <a:latin typeface="+mj-lt"/>
              </a:rPr>
              <a:t>Tab Configuration</a:t>
            </a:r>
          </a:p>
          <a:p>
            <a:pPr>
              <a:lnSpc>
                <a:spcPct val="100000"/>
              </a:lnSpc>
            </a:pPr>
            <a:r>
              <a:rPr lang="en-US" b="0">
                <a:solidFill>
                  <a:schemeClr val="tx1"/>
                </a:solidFill>
              </a:rPr>
              <a:t>Configured in manifest</a:t>
            </a:r>
          </a:p>
          <a:p>
            <a:pPr>
              <a:lnSpc>
                <a:spcPct val="100000"/>
              </a:lnSpc>
            </a:pPr>
            <a:r>
              <a:rPr lang="en-US" b="0">
                <a:solidFill>
                  <a:schemeClr val="tx1"/>
                </a:solidFill>
              </a:rPr>
              <a:t>Displayed when Tab added to Channel</a:t>
            </a:r>
          </a:p>
          <a:p>
            <a:pPr>
              <a:lnSpc>
                <a:spcPct val="100000"/>
              </a:lnSpc>
            </a:pPr>
            <a:r>
              <a:rPr lang="en-US" b="0">
                <a:solidFill>
                  <a:schemeClr val="tx1"/>
                </a:solidFill>
              </a:rPr>
              <a:t>Displays a web page specified in the app manifest</a:t>
            </a:r>
          </a:p>
          <a:p>
            <a:pPr>
              <a:lnSpc>
                <a:spcPct val="100000"/>
              </a:lnSpc>
            </a:pPr>
            <a:r>
              <a:rPr lang="en-US" b="0">
                <a:solidFill>
                  <a:schemeClr val="tx1"/>
                </a:solidFill>
              </a:rPr>
              <a:t>Collect information</a:t>
            </a:r>
          </a:p>
          <a:p>
            <a:pPr>
              <a:lnSpc>
                <a:spcPct val="100000"/>
              </a:lnSpc>
            </a:pPr>
            <a:r>
              <a:rPr lang="en-US" b="0">
                <a:solidFill>
                  <a:schemeClr val="tx1"/>
                </a:solidFill>
              </a:rPr>
              <a:t>Call </a:t>
            </a:r>
            <a:r>
              <a:rPr lang="en-US" b="0">
                <a:solidFill>
                  <a:schemeClr val="tx1"/>
                </a:solidFill>
                <a:latin typeface="Courier New" panose="02070309020205020404" pitchFamily="49" charset="0"/>
                <a:cs typeface="Courier New" panose="02070309020205020404" pitchFamily="49" charset="0"/>
              </a:rPr>
              <a:t>setSettings()</a:t>
            </a:r>
            <a:r>
              <a:rPr lang="en-US" b="0">
                <a:solidFill>
                  <a:schemeClr val="tx1"/>
                </a:solidFill>
              </a:rPr>
              <a:t> specifying ContentUrl and Entity Id</a:t>
            </a:r>
            <a:endParaRPr lang="en-US" b="0" dirty="0">
              <a:solidFill>
                <a:schemeClr val="tx1"/>
              </a:solidFill>
            </a:endParaRPr>
          </a:p>
        </p:txBody>
      </p:sp>
      <p:sp>
        <p:nvSpPr>
          <p:cNvPr id="11" name="Text Placeholder 10">
            <a:extLst>
              <a:ext uri="{FF2B5EF4-FFF2-40B4-BE49-F238E27FC236}">
                <a16:creationId xmlns:a16="http://schemas.microsoft.com/office/drawing/2014/main" id="{50995F82-5E4D-4E22-881D-F48871EA493A}"/>
              </a:ext>
            </a:extLst>
          </p:cNvPr>
          <p:cNvSpPr>
            <a:spLocks noGrp="1"/>
          </p:cNvSpPr>
          <p:nvPr>
            <p:ph type="body" sz="quarter" idx="13"/>
          </p:nvPr>
        </p:nvSpPr>
        <p:spPr>
          <a:xfrm>
            <a:off x="6333554" y="4247804"/>
            <a:ext cx="5428910" cy="1820487"/>
          </a:xfrm>
        </p:spPr>
        <p:txBody>
          <a:bodyPr>
            <a:normAutofit/>
          </a:bodyPr>
          <a:lstStyle/>
          <a:p>
            <a:r>
              <a:rPr lang="en-US" sz="1800">
                <a:latin typeface="+mj-lt"/>
              </a:rPr>
              <a:t>Tab Content</a:t>
            </a:r>
          </a:p>
          <a:p>
            <a:r>
              <a:rPr lang="en-US" b="0">
                <a:solidFill>
                  <a:schemeClr val="tx1"/>
                </a:solidFill>
              </a:rPr>
              <a:t>Rendered in IFRAME</a:t>
            </a:r>
          </a:p>
          <a:p>
            <a:r>
              <a:rPr lang="en-US" b="0">
                <a:solidFill>
                  <a:schemeClr val="tx1"/>
                </a:solidFill>
              </a:rPr>
              <a:t>Content URL specified by configuration page or manifest</a:t>
            </a:r>
          </a:p>
          <a:p>
            <a:r>
              <a:rPr lang="en-US" b="0">
                <a:solidFill>
                  <a:schemeClr val="tx1"/>
                </a:solidFill>
              </a:rPr>
              <a:t>Inspect context for EntityId/SubEntityId</a:t>
            </a:r>
          </a:p>
          <a:p>
            <a:r>
              <a:rPr lang="en-US" b="0">
                <a:solidFill>
                  <a:schemeClr val="tx1"/>
                </a:solidFill>
              </a:rPr>
              <a:t>Retrieve state based on Entity/SubEntity/User</a:t>
            </a:r>
            <a:endParaRPr lang="en-US" b="0" dirty="0">
              <a:solidFill>
                <a:schemeClr val="tx1"/>
              </a:solidFill>
            </a:endParaRPr>
          </a:p>
        </p:txBody>
      </p:sp>
      <p:pic>
        <p:nvPicPr>
          <p:cNvPr id="12" name="Content Placeholder 11">
            <a:extLst>
              <a:ext uri="{FF2B5EF4-FFF2-40B4-BE49-F238E27FC236}">
                <a16:creationId xmlns:a16="http://schemas.microsoft.com/office/drawing/2014/main" id="{71346997-7705-BC49-9718-8B95862A8A76}"/>
              </a:ext>
            </a:extLst>
          </p:cNvPr>
          <p:cNvPicPr>
            <a:picLocks noGrp="1" noChangeAspect="1"/>
          </p:cNvPicPr>
          <p:nvPr>
            <p:ph sz="quarter" idx="17"/>
          </p:nvPr>
        </p:nvPicPr>
        <p:blipFill>
          <a:blip r:embed="rId3"/>
          <a:stretch>
            <a:fillRect/>
          </a:stretch>
        </p:blipFill>
        <p:spPr>
          <a:xfrm>
            <a:off x="1989921" y="1576388"/>
            <a:ext cx="2379682" cy="2411412"/>
          </a:xfrm>
          <a:prstGeom prst="rect">
            <a:avLst/>
          </a:prstGeom>
        </p:spPr>
      </p:pic>
      <p:pic>
        <p:nvPicPr>
          <p:cNvPr id="13" name="Content Placeholder 12">
            <a:extLst>
              <a:ext uri="{FF2B5EF4-FFF2-40B4-BE49-F238E27FC236}">
                <a16:creationId xmlns:a16="http://schemas.microsoft.com/office/drawing/2014/main" id="{4C470B0D-C483-D449-AB6E-40A0BF99ED06}"/>
              </a:ext>
            </a:extLst>
          </p:cNvPr>
          <p:cNvPicPr>
            <a:picLocks noGrp="1" noChangeAspect="1"/>
          </p:cNvPicPr>
          <p:nvPr>
            <p:ph sz="quarter" idx="19"/>
          </p:nvPr>
        </p:nvPicPr>
        <p:blipFill>
          <a:blip r:embed="rId4"/>
          <a:stretch>
            <a:fillRect/>
          </a:stretch>
        </p:blipFill>
        <p:spPr>
          <a:xfrm>
            <a:off x="7611831" y="1576388"/>
            <a:ext cx="2859550" cy="2411412"/>
          </a:xfrm>
          <a:prstGeom prst="rect">
            <a:avLst/>
          </a:prstGeom>
        </p:spPr>
      </p:pic>
    </p:spTree>
    <p:extLst>
      <p:ext uri="{BB962C8B-B14F-4D97-AF65-F5344CB8AC3E}">
        <p14:creationId xmlns:p14="http://schemas.microsoft.com/office/powerpoint/2010/main" val="2964100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0BF5-8E66-1244-9636-71C922C7F073}"/>
              </a:ext>
            </a:extLst>
          </p:cNvPr>
          <p:cNvSpPr>
            <a:spLocks noGrp="1"/>
          </p:cNvSpPr>
          <p:nvPr>
            <p:ph type="title"/>
          </p:nvPr>
        </p:nvSpPr>
        <p:spPr/>
        <p:txBody>
          <a:bodyPr/>
          <a:lstStyle/>
          <a:p>
            <a:r>
              <a:rPr lang="en-US" dirty="0"/>
              <a:t>Channel tab manifest syntax </a:t>
            </a:r>
          </a:p>
        </p:txBody>
      </p:sp>
      <p:sp>
        <p:nvSpPr>
          <p:cNvPr id="3" name="Text Placeholder 2">
            <a:extLst>
              <a:ext uri="{FF2B5EF4-FFF2-40B4-BE49-F238E27FC236}">
                <a16:creationId xmlns:a16="http://schemas.microsoft.com/office/drawing/2014/main" id="{4DF3F155-5EC1-014B-934A-C6B3E0015AB7}"/>
              </a:ext>
            </a:extLst>
          </p:cNvPr>
          <p:cNvSpPr>
            <a:spLocks noGrp="1"/>
          </p:cNvSpPr>
          <p:nvPr>
            <p:ph idx="1"/>
          </p:nvPr>
        </p:nvSpPr>
        <p:spPr/>
        <p:txBody>
          <a:bodyPr>
            <a:noAutofit/>
          </a:bodyPr>
          <a:lstStyle/>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configurableTabs</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configurationUrl</a:t>
            </a:r>
            <a:r>
              <a:rPr lang="en-US" sz="1400" dirty="0">
                <a:latin typeface="Courier New" panose="02070309020205020404" pitchFamily="49" charset="0"/>
                <a:cs typeface="Courier New" panose="02070309020205020404" pitchFamily="49" charset="0"/>
              </a:rPr>
              <a:t>": "https://{{HOSTNAME}}/</a:t>
            </a:r>
            <a:r>
              <a:rPr lang="en-US" sz="1400" dirty="0" err="1">
                <a:latin typeface="Courier New" panose="02070309020205020404" pitchFamily="49" charset="0"/>
                <a:cs typeface="Courier New" panose="02070309020205020404" pitchFamily="49" charset="0"/>
              </a:rPr>
              <a:t>configMathTab</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config.html</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canUpdateConfiguration</a:t>
            </a:r>
            <a:r>
              <a:rPr lang="en-US" sz="1400" dirty="0">
                <a:latin typeface="Courier New" panose="02070309020205020404" pitchFamily="49" charset="0"/>
                <a:cs typeface="Courier New" panose="02070309020205020404" pitchFamily="49" charset="0"/>
              </a:rPr>
              <a:t>": true,</a:t>
            </a:r>
          </a:p>
          <a:p>
            <a:r>
              <a:rPr lang="en-US" sz="1400" dirty="0">
                <a:latin typeface="Courier New" panose="02070309020205020404" pitchFamily="49" charset="0"/>
                <a:cs typeface="Courier New" panose="02070309020205020404" pitchFamily="49" charset="0"/>
              </a:rPr>
              <a:t>      "scopes": ["team"],</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sharePointPreviewImage</a:t>
            </a:r>
            <a:r>
              <a:rPr lang="en-US" sz="1400" dirty="0">
                <a:latin typeface="Courier New" panose="02070309020205020404" pitchFamily="49" charset="0"/>
                <a:cs typeface="Courier New" panose="02070309020205020404" pitchFamily="49" charset="0"/>
              </a:rPr>
              <a:t>": "https://{{HOSTNAME}}/assets/</a:t>
            </a:r>
            <a:r>
              <a:rPr lang="en-US" sz="1400" dirty="0" err="1">
                <a:latin typeface="Courier New" panose="02070309020205020404" pitchFamily="49" charset="0"/>
                <a:cs typeface="Courier New" panose="02070309020205020404" pitchFamily="49" charset="0"/>
              </a:rPr>
              <a:t>configMathTab-preview.png</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supportedSharePointHosts</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sharePointFullPage</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sharePointWebPart</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71663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720643-F967-7641-B81C-B068EBE16877}"/>
              </a:ext>
            </a:extLst>
          </p:cNvPr>
          <p:cNvSpPr>
            <a:spLocks noGrp="1"/>
          </p:cNvSpPr>
          <p:nvPr>
            <p:ph type="title"/>
          </p:nvPr>
        </p:nvSpPr>
        <p:spPr/>
        <p:txBody>
          <a:bodyPr>
            <a:normAutofit/>
          </a:bodyPr>
          <a:lstStyle/>
          <a:p>
            <a:r>
              <a:rPr lang="en-US" sz="4000" dirty="0"/>
              <a:t>Channel tab capabilities: configuration page</a:t>
            </a:r>
          </a:p>
        </p:txBody>
      </p:sp>
      <p:sp>
        <p:nvSpPr>
          <p:cNvPr id="6" name="Text Placeholder 5">
            <a:extLst>
              <a:ext uri="{FF2B5EF4-FFF2-40B4-BE49-F238E27FC236}">
                <a16:creationId xmlns:a16="http://schemas.microsoft.com/office/drawing/2014/main" id="{51A10688-1886-B34D-BA40-32B7EF3896D3}"/>
              </a:ext>
            </a:extLst>
          </p:cNvPr>
          <p:cNvSpPr>
            <a:spLocks noGrp="1"/>
          </p:cNvSpPr>
          <p:nvPr>
            <p:ph idx="1"/>
          </p:nvPr>
        </p:nvSpPr>
        <p:spPr/>
        <p:txBody>
          <a:bodyPr>
            <a:normAutofit fontScale="92500" lnSpcReduction="20000"/>
          </a:bodyPr>
          <a:lstStyle/>
          <a:p>
            <a:r>
              <a:rPr lang="en-US" dirty="0"/>
              <a:t>Displayed after adding a tab to a channel</a:t>
            </a:r>
          </a:p>
          <a:p>
            <a:endParaRPr lang="en-US" dirty="0"/>
          </a:p>
          <a:p>
            <a:r>
              <a:rPr lang="en-US" dirty="0"/>
              <a:t>Enables user to configure tab before added to a team</a:t>
            </a:r>
          </a:p>
          <a:p>
            <a:endParaRPr lang="en-US" dirty="0"/>
          </a:p>
          <a:p>
            <a:r>
              <a:rPr lang="en-US" dirty="0"/>
              <a:t>Enable / disable ability to change settings after tab is </a:t>
            </a:r>
            <a:br>
              <a:rPr lang="en-US" dirty="0"/>
            </a:br>
            <a:r>
              <a:rPr lang="en-US" dirty="0"/>
              <a:t>added to a channel</a:t>
            </a:r>
          </a:p>
          <a:p>
            <a:endParaRPr lang="en-US" dirty="0"/>
          </a:p>
          <a:p>
            <a:r>
              <a:rPr lang="en-US" dirty="0"/>
              <a:t>Example uses:</a:t>
            </a:r>
          </a:p>
          <a:p>
            <a:pPr lvl="1"/>
            <a:r>
              <a:rPr lang="en-US" dirty="0"/>
              <a:t>Specify mapping provider</a:t>
            </a:r>
          </a:p>
          <a:p>
            <a:pPr lvl="1"/>
            <a:r>
              <a:rPr lang="en-US" dirty="0"/>
              <a:t>Select how data should be rendered, such as a list or grid</a:t>
            </a:r>
          </a:p>
          <a:p>
            <a:pPr lvl="1"/>
            <a:r>
              <a:rPr lang="en-US" dirty="0"/>
              <a:t>Set the </a:t>
            </a:r>
            <a:r>
              <a:rPr lang="en-US" dirty="0" err="1">
                <a:latin typeface="Courier New" panose="02070309020205020404" pitchFamily="49" charset="0"/>
                <a:cs typeface="Courier New" panose="02070309020205020404" pitchFamily="49" charset="0"/>
              </a:rPr>
              <a:t>contentURL</a:t>
            </a:r>
            <a:r>
              <a:rPr lang="en-US" dirty="0"/>
              <a:t> and </a:t>
            </a:r>
            <a:r>
              <a:rPr lang="en-US" dirty="0" err="1">
                <a:latin typeface="Courier New" panose="02070309020205020404" pitchFamily="49" charset="0"/>
                <a:cs typeface="Courier New" panose="02070309020205020404" pitchFamily="49" charset="0"/>
              </a:rPr>
              <a:t>websiteURL</a:t>
            </a:r>
            <a:r>
              <a:rPr lang="en-US" dirty="0"/>
              <a:t> of a tab</a:t>
            </a:r>
          </a:p>
        </p:txBody>
      </p:sp>
    </p:spTree>
    <p:extLst>
      <p:ext uri="{BB962C8B-B14F-4D97-AF65-F5344CB8AC3E}">
        <p14:creationId xmlns:p14="http://schemas.microsoft.com/office/powerpoint/2010/main" val="3295180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690FF-A711-794E-AAC8-C699E8FC301C}"/>
              </a:ext>
            </a:extLst>
          </p:cNvPr>
          <p:cNvSpPr>
            <a:spLocks noGrp="1"/>
          </p:cNvSpPr>
          <p:nvPr>
            <p:ph type="title"/>
          </p:nvPr>
        </p:nvSpPr>
        <p:spPr/>
        <p:txBody>
          <a:bodyPr>
            <a:normAutofit/>
          </a:bodyPr>
          <a:lstStyle/>
          <a:p>
            <a:r>
              <a:rPr lang="en-US" sz="4000" dirty="0"/>
              <a:t>Channel tab capabilities: configuration page</a:t>
            </a:r>
          </a:p>
        </p:txBody>
      </p:sp>
      <p:pic>
        <p:nvPicPr>
          <p:cNvPr id="6" name="Picture 5">
            <a:extLst>
              <a:ext uri="{FF2B5EF4-FFF2-40B4-BE49-F238E27FC236}">
                <a16:creationId xmlns:a16="http://schemas.microsoft.com/office/drawing/2014/main" id="{00AE40C7-E5C6-5F44-8245-AF7B70053F84}"/>
              </a:ext>
            </a:extLst>
          </p:cNvPr>
          <p:cNvPicPr>
            <a:picLocks noChangeAspect="1"/>
          </p:cNvPicPr>
          <p:nvPr/>
        </p:nvPicPr>
        <p:blipFill>
          <a:blip r:embed="rId3"/>
          <a:stretch>
            <a:fillRect/>
          </a:stretch>
        </p:blipFill>
        <p:spPr>
          <a:xfrm>
            <a:off x="838200" y="1387366"/>
            <a:ext cx="5009949" cy="4393932"/>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930DFD06-D47F-3A42-9ED5-83F371AF124F}"/>
              </a:ext>
            </a:extLst>
          </p:cNvPr>
          <p:cNvPicPr>
            <a:picLocks noChangeAspect="1"/>
          </p:cNvPicPr>
          <p:nvPr/>
        </p:nvPicPr>
        <p:blipFill>
          <a:blip r:embed="rId4"/>
          <a:stretch>
            <a:fillRect/>
          </a:stretch>
        </p:blipFill>
        <p:spPr>
          <a:xfrm>
            <a:off x="6418402" y="2052175"/>
            <a:ext cx="5165709" cy="252643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09026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BC4C1-B809-0E47-A53D-7F3B2B924E9D}"/>
              </a:ext>
            </a:extLst>
          </p:cNvPr>
          <p:cNvSpPr>
            <a:spLocks noGrp="1"/>
          </p:cNvSpPr>
          <p:nvPr>
            <p:ph type="title"/>
          </p:nvPr>
        </p:nvSpPr>
        <p:spPr/>
        <p:txBody>
          <a:bodyPr/>
          <a:lstStyle/>
          <a:p>
            <a:r>
              <a:rPr lang="en-US" dirty="0"/>
              <a:t>Configuration page - implementation &amp; requirements </a:t>
            </a:r>
          </a:p>
        </p:txBody>
      </p:sp>
      <p:sp>
        <p:nvSpPr>
          <p:cNvPr id="4" name="Content Placeholder 3">
            <a:extLst>
              <a:ext uri="{FF2B5EF4-FFF2-40B4-BE49-F238E27FC236}">
                <a16:creationId xmlns:a16="http://schemas.microsoft.com/office/drawing/2014/main" id="{83C7D641-DD28-3147-A4E0-9FD654AD6895}"/>
              </a:ext>
            </a:extLst>
          </p:cNvPr>
          <p:cNvSpPr>
            <a:spLocks noGrp="1"/>
          </p:cNvSpPr>
          <p:nvPr>
            <p:ph idx="1"/>
          </p:nvPr>
        </p:nvSpPr>
        <p:spPr/>
        <p:txBody>
          <a:bodyPr/>
          <a:lstStyle/>
          <a:p>
            <a:r>
              <a:rPr lang="en-US" dirty="0"/>
              <a:t>Like a tab, just a web app loaded within an IFRAME</a:t>
            </a:r>
          </a:p>
          <a:p>
            <a:r>
              <a:rPr lang="en-US" dirty="0"/>
              <a:t>Implement the user interface</a:t>
            </a:r>
          </a:p>
          <a:p>
            <a:r>
              <a:rPr lang="en-US" dirty="0"/>
              <a:t>Notify Microsoft Teams once settings configured</a:t>
            </a:r>
          </a:p>
          <a:p>
            <a:r>
              <a:rPr lang="en-US" dirty="0"/>
              <a:t>Consider: where &amp; how will app save its settings?</a:t>
            </a:r>
          </a:p>
          <a:p>
            <a:r>
              <a:rPr lang="en-US" dirty="0"/>
              <a:t>Requirements:</a:t>
            </a:r>
          </a:p>
          <a:p>
            <a:pPr lvl="1"/>
            <a:r>
              <a:rPr lang="en-US" dirty="0"/>
              <a:t>Must load within an IFRAME</a:t>
            </a:r>
          </a:p>
          <a:p>
            <a:pPr lvl="1"/>
            <a:r>
              <a:rPr lang="en-US" dirty="0"/>
              <a:t>Include Microsoft Teams JavaScript SDK &amp; handle the </a:t>
            </a:r>
            <a:r>
              <a:rPr lang="en-US" dirty="0" err="1">
                <a:latin typeface="Courier New" panose="02070309020205020404" pitchFamily="49" charset="0"/>
                <a:cs typeface="Courier New" panose="02070309020205020404" pitchFamily="49" charset="0"/>
              </a:rPr>
              <a:t>registerOnSaveHandler</a:t>
            </a:r>
            <a:r>
              <a:rPr lang="en-US" dirty="0">
                <a:latin typeface="Courier New" panose="02070309020205020404" pitchFamily="49" charset="0"/>
                <a:cs typeface="Courier New" panose="02070309020205020404" pitchFamily="49" charset="0"/>
              </a:rPr>
              <a:t>()</a:t>
            </a:r>
            <a:r>
              <a:rPr lang="en-US" dirty="0"/>
              <a:t> event, notifying Microsoft Teams </a:t>
            </a:r>
            <a:br>
              <a:rPr lang="en-US" dirty="0"/>
            </a:br>
            <a:r>
              <a:rPr lang="en-US" dirty="0"/>
              <a:t>of success</a:t>
            </a:r>
          </a:p>
        </p:txBody>
      </p:sp>
    </p:spTree>
    <p:extLst>
      <p:ext uri="{BB962C8B-B14F-4D97-AF65-F5344CB8AC3E}">
        <p14:creationId xmlns:p14="http://schemas.microsoft.com/office/powerpoint/2010/main" val="3409650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4125-77BE-6643-8339-FA6D74725767}"/>
              </a:ext>
            </a:extLst>
          </p:cNvPr>
          <p:cNvSpPr>
            <a:spLocks noGrp="1"/>
          </p:cNvSpPr>
          <p:nvPr>
            <p:ph type="title"/>
          </p:nvPr>
        </p:nvSpPr>
        <p:spPr/>
        <p:txBody>
          <a:bodyPr/>
          <a:lstStyle/>
          <a:p>
            <a:r>
              <a:rPr lang="en-US" dirty="0"/>
              <a:t>Saving settings on configuration page</a:t>
            </a:r>
          </a:p>
        </p:txBody>
      </p:sp>
      <p:sp>
        <p:nvSpPr>
          <p:cNvPr id="3" name="Text Placeholder 2">
            <a:extLst>
              <a:ext uri="{FF2B5EF4-FFF2-40B4-BE49-F238E27FC236}">
                <a16:creationId xmlns:a16="http://schemas.microsoft.com/office/drawing/2014/main" id="{E28C631A-7C99-3C44-B321-DA30EEF657EF}"/>
              </a:ext>
            </a:extLst>
          </p:cNvPr>
          <p:cNvSpPr>
            <a:spLocks noGrp="1"/>
          </p:cNvSpPr>
          <p:nvPr>
            <p:ph idx="1"/>
          </p:nvPr>
        </p:nvSpPr>
        <p:spPr/>
        <p:txBody>
          <a:bodyPr>
            <a:normAutofit fontScale="62500" lnSpcReduction="20000"/>
          </a:bodyPr>
          <a:lstStyle/>
          <a:p>
            <a:r>
              <a:rPr lang="en-US" b="1" dirty="0" err="1">
                <a:latin typeface="Courier New" panose="02070309020205020404" pitchFamily="49" charset="0"/>
                <a:cs typeface="Courier New" panose="02070309020205020404" pitchFamily="49" charset="0"/>
              </a:rPr>
              <a:t>microsoftTeams.settings.registerOnSaveHandler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saveEvent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microsoftTeams.settings.SaveEvent</a:t>
            </a:r>
            <a:r>
              <a:rPr lang="en-US" dirty="0">
                <a:latin typeface="Courier New" panose="02070309020205020404" pitchFamily="49" charset="0"/>
                <a:cs typeface="Courier New" panose="02070309020205020404" pitchFamily="49" charset="0"/>
              </a:rPr>
              <a:t>) =&gt; {</a:t>
            </a:r>
          </a:p>
          <a:p>
            <a:r>
              <a:rPr lang="en-US" dirty="0">
                <a:latin typeface="Courier New" panose="02070309020205020404" pitchFamily="49" charset="0"/>
                <a:cs typeface="Courier New" panose="02070309020205020404" pitchFamily="49" charset="0"/>
              </a:rPr>
              <a:t>    const host = "https://" + </a:t>
            </a:r>
            <a:r>
              <a:rPr lang="en-US" dirty="0" err="1">
                <a:latin typeface="Courier New" panose="02070309020205020404" pitchFamily="49" charset="0"/>
                <a:cs typeface="Courier New" panose="02070309020205020404" pitchFamily="49" charset="0"/>
              </a:rPr>
              <a:t>window.location.host</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microsoftTeams.settings.setSettings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contentUrl</a:t>
            </a:r>
            <a:r>
              <a:rPr lang="en-US" dirty="0">
                <a:latin typeface="Courier New" panose="02070309020205020404" pitchFamily="49" charset="0"/>
                <a:cs typeface="Courier New" panose="02070309020205020404" pitchFamily="49" charset="0"/>
              </a:rPr>
              <a:t>: host + "/</a:t>
            </a:r>
            <a:r>
              <a:rPr lang="en-US" dirty="0" err="1">
                <a:latin typeface="Courier New" panose="02070309020205020404" pitchFamily="49" charset="0"/>
                <a:cs typeface="Courier New" panose="02070309020205020404" pitchFamily="49" charset="0"/>
              </a:rPr>
              <a:t>myTab</a:t>
            </a:r>
            <a:r>
              <a:rPr lang="en-US" dirty="0">
                <a:latin typeface="Courier New" panose="02070309020205020404" pitchFamily="49" charset="0"/>
                <a:cs typeface="Courier New" panose="02070309020205020404" pitchFamily="49" charset="0"/>
              </a:rPr>
              <a:t>/?data=",</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suggestedDisplayName</a:t>
            </a:r>
            <a:r>
              <a:rPr lang="en-US" dirty="0">
                <a:latin typeface="Courier New" panose="02070309020205020404" pitchFamily="49" charset="0"/>
                <a:cs typeface="Courier New" panose="02070309020205020404" pitchFamily="49" charset="0"/>
              </a:rPr>
              <a:t>: "My Tab",</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removeUrl</a:t>
            </a:r>
            <a:r>
              <a:rPr lang="en-US" dirty="0">
                <a:latin typeface="Courier New" panose="02070309020205020404" pitchFamily="49" charset="0"/>
                <a:cs typeface="Courier New" panose="02070309020205020404" pitchFamily="49" charset="0"/>
              </a:rPr>
              <a:t>: host + "/</a:t>
            </a:r>
            <a:r>
              <a:rPr lang="en-US" dirty="0" err="1">
                <a:latin typeface="Courier New" panose="02070309020205020404" pitchFamily="49" charset="0"/>
                <a:cs typeface="Courier New" panose="02070309020205020404" pitchFamily="49" charset="0"/>
              </a:rPr>
              <a:t>myTab</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remove.html</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entityId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this.state.value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saveEvent.notifySuccess</a:t>
            </a:r>
            <a:r>
              <a:rPr lang="en-US" b="1"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38114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720643-F967-7641-B81C-B068EBE16877}"/>
              </a:ext>
            </a:extLst>
          </p:cNvPr>
          <p:cNvSpPr>
            <a:spLocks noGrp="1"/>
          </p:cNvSpPr>
          <p:nvPr>
            <p:ph type="title"/>
          </p:nvPr>
        </p:nvSpPr>
        <p:spPr/>
        <p:txBody>
          <a:bodyPr/>
          <a:lstStyle/>
          <a:p>
            <a:r>
              <a:rPr lang="en-US" dirty="0"/>
              <a:t>Channel tab capabilities: removal page</a:t>
            </a:r>
          </a:p>
        </p:txBody>
      </p:sp>
      <p:sp>
        <p:nvSpPr>
          <p:cNvPr id="6" name="Text Placeholder 5">
            <a:extLst>
              <a:ext uri="{FF2B5EF4-FFF2-40B4-BE49-F238E27FC236}">
                <a16:creationId xmlns:a16="http://schemas.microsoft.com/office/drawing/2014/main" id="{51A10688-1886-B34D-BA40-32B7EF3896D3}"/>
              </a:ext>
            </a:extLst>
          </p:cNvPr>
          <p:cNvSpPr>
            <a:spLocks noGrp="1"/>
          </p:cNvSpPr>
          <p:nvPr>
            <p:ph idx="1"/>
          </p:nvPr>
        </p:nvSpPr>
        <p:spPr/>
        <p:txBody>
          <a:bodyPr/>
          <a:lstStyle/>
          <a:p>
            <a:r>
              <a:rPr lang="en-US" dirty="0"/>
              <a:t>Displayed when a tab is removed from a channel</a:t>
            </a:r>
          </a:p>
          <a:p>
            <a:endParaRPr lang="en-US" dirty="0"/>
          </a:p>
          <a:p>
            <a:r>
              <a:rPr lang="en-US" dirty="0"/>
              <a:t>Optional &amp; not required</a:t>
            </a:r>
          </a:p>
          <a:p>
            <a:endParaRPr lang="en-US" dirty="0"/>
          </a:p>
          <a:p>
            <a:r>
              <a:rPr lang="en-US" dirty="0"/>
              <a:t>Useful when a tab provisioned resources that should be cleaned up when no longer in use</a:t>
            </a:r>
          </a:p>
        </p:txBody>
      </p:sp>
    </p:spTree>
    <p:extLst>
      <p:ext uri="{BB962C8B-B14F-4D97-AF65-F5344CB8AC3E}">
        <p14:creationId xmlns:p14="http://schemas.microsoft.com/office/powerpoint/2010/main" val="1605566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B87044-E461-4749-B144-259F82F5EB1A}"/>
              </a:ext>
            </a:extLst>
          </p:cNvPr>
          <p:cNvSpPr>
            <a:spLocks noGrp="1"/>
          </p:cNvSpPr>
          <p:nvPr>
            <p:ph type="title"/>
          </p:nvPr>
        </p:nvSpPr>
        <p:spPr/>
        <p:txBody>
          <a:bodyPr>
            <a:normAutofit/>
          </a:bodyPr>
          <a:lstStyle/>
          <a:p>
            <a:r>
              <a:rPr lang="en-US" sz="5400" dirty="0"/>
              <a:t>DEMO</a:t>
            </a:r>
          </a:p>
        </p:txBody>
      </p:sp>
      <p:sp>
        <p:nvSpPr>
          <p:cNvPr id="6" name="Text Placeholder 5">
            <a:extLst>
              <a:ext uri="{FF2B5EF4-FFF2-40B4-BE49-F238E27FC236}">
                <a16:creationId xmlns:a16="http://schemas.microsoft.com/office/drawing/2014/main" id="{48F04431-4BB4-974F-8889-B71F697D5C57}"/>
              </a:ext>
            </a:extLst>
          </p:cNvPr>
          <p:cNvSpPr>
            <a:spLocks noGrp="1"/>
          </p:cNvSpPr>
          <p:nvPr>
            <p:ph type="body" idx="1"/>
          </p:nvPr>
        </p:nvSpPr>
        <p:spPr/>
        <p:txBody>
          <a:bodyPr/>
          <a:lstStyle/>
          <a:p>
            <a:r>
              <a:rPr lang="en-US" dirty="0"/>
              <a:t>Create a custom Microsoft Teams channel or group tab</a:t>
            </a:r>
          </a:p>
        </p:txBody>
      </p:sp>
    </p:spTree>
    <p:extLst>
      <p:ext uri="{BB962C8B-B14F-4D97-AF65-F5344CB8AC3E}">
        <p14:creationId xmlns:p14="http://schemas.microsoft.com/office/powerpoint/2010/main" val="3368430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1FE63DD-A022-A941-A41A-03BDB63CD27F}"/>
              </a:ext>
            </a:extLst>
          </p:cNvPr>
          <p:cNvSpPr>
            <a:spLocks noGrp="1"/>
          </p:cNvSpPr>
          <p:nvPr>
            <p:ph idx="1"/>
          </p:nvPr>
        </p:nvSpPr>
        <p:spPr/>
        <p:txBody>
          <a:bodyPr/>
          <a:lstStyle/>
          <a:p>
            <a:r>
              <a:rPr lang="en-US" dirty="0"/>
              <a:t>Authentication &amp; Microsoft Teams Tabs</a:t>
            </a:r>
          </a:p>
          <a:p>
            <a:endParaRPr lang="en-US" dirty="0"/>
          </a:p>
          <a:p>
            <a:r>
              <a:rPr lang="en-US" dirty="0"/>
              <a:t>OAuth 2.0 implicit grant flow</a:t>
            </a:r>
          </a:p>
          <a:p>
            <a:endParaRPr lang="en-US" dirty="0"/>
          </a:p>
          <a:p>
            <a:r>
              <a:rPr lang="en-US" dirty="0"/>
              <a:t>Interactive authentication via popup</a:t>
            </a:r>
          </a:p>
          <a:p>
            <a:endParaRPr lang="en-US" dirty="0"/>
          </a:p>
          <a:p>
            <a:r>
              <a:rPr lang="en-US" dirty="0"/>
              <a:t>Silent authentication &amp; SSO</a:t>
            </a:r>
          </a:p>
          <a:p>
            <a:endParaRPr lang="en-US" dirty="0"/>
          </a:p>
        </p:txBody>
      </p:sp>
    </p:spTree>
    <p:extLst>
      <p:ext uri="{BB962C8B-B14F-4D97-AF65-F5344CB8AC3E}">
        <p14:creationId xmlns:p14="http://schemas.microsoft.com/office/powerpoint/2010/main" val="1913475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8">
            <a:extLst>
              <a:ext uri="{FF2B5EF4-FFF2-40B4-BE49-F238E27FC236}">
                <a16:creationId xmlns:a16="http://schemas.microsoft.com/office/drawing/2014/main" id="{56802BFA-23B0-E448-8CDA-34D8196179E5}"/>
              </a:ext>
            </a:extLst>
          </p:cNvPr>
          <p:cNvPicPr>
            <a:picLocks noGrp="1" noChangeAspect="1"/>
          </p:cNvPicPr>
          <p:nvPr>
            <p:ph sz="quarter" idx="17"/>
          </p:nvPr>
        </p:nvPicPr>
        <p:blipFill>
          <a:blip r:embed="rId3"/>
          <a:stretch>
            <a:fillRect/>
          </a:stretch>
        </p:blipFill>
        <p:spPr>
          <a:xfrm>
            <a:off x="1122024" y="1576388"/>
            <a:ext cx="4115476" cy="2411412"/>
          </a:xfrm>
          <a:ln>
            <a:solidFill>
              <a:schemeClr val="bg1"/>
            </a:solidFill>
          </a:ln>
        </p:spPr>
      </p:pic>
      <p:sp>
        <p:nvSpPr>
          <p:cNvPr id="3" name="Title 2">
            <a:extLst>
              <a:ext uri="{FF2B5EF4-FFF2-40B4-BE49-F238E27FC236}">
                <a16:creationId xmlns:a16="http://schemas.microsoft.com/office/drawing/2014/main" id="{757E3A2E-27E2-4E31-A11A-DC0BB52BED07}"/>
              </a:ext>
            </a:extLst>
          </p:cNvPr>
          <p:cNvSpPr>
            <a:spLocks noGrp="1"/>
          </p:cNvSpPr>
          <p:nvPr>
            <p:ph type="title"/>
          </p:nvPr>
        </p:nvSpPr>
        <p:spPr>
          <a:xfrm>
            <a:off x="455995" y="620428"/>
            <a:ext cx="11306469" cy="403137"/>
          </a:xfrm>
        </p:spPr>
        <p:txBody>
          <a:bodyPr/>
          <a:lstStyle/>
          <a:p>
            <a:r>
              <a:rPr lang="en-US" dirty="0"/>
              <a:t>Microsoft Teams-extensibility options</a:t>
            </a:r>
          </a:p>
        </p:txBody>
      </p:sp>
      <p:sp>
        <p:nvSpPr>
          <p:cNvPr id="10" name="Text Placeholder 9">
            <a:extLst>
              <a:ext uri="{FF2B5EF4-FFF2-40B4-BE49-F238E27FC236}">
                <a16:creationId xmlns:a16="http://schemas.microsoft.com/office/drawing/2014/main" id="{B8AD9975-A2A0-BB4F-8988-77D95E71D0F6}"/>
              </a:ext>
            </a:extLst>
          </p:cNvPr>
          <p:cNvSpPr>
            <a:spLocks noGrp="1"/>
          </p:cNvSpPr>
          <p:nvPr>
            <p:ph type="body" sz="quarter" idx="11"/>
          </p:nvPr>
        </p:nvSpPr>
        <p:spPr>
          <a:xfrm>
            <a:off x="1080923" y="4201059"/>
            <a:ext cx="5418449" cy="1186064"/>
          </a:xfrm>
        </p:spPr>
        <p:txBody>
          <a:bodyPr>
            <a:noAutofit/>
          </a:bodyPr>
          <a:lstStyle/>
          <a:p>
            <a:r>
              <a:rPr lang="en-US" dirty="0"/>
              <a:t>Microsoft Teams App</a:t>
            </a:r>
          </a:p>
          <a:p>
            <a:r>
              <a:rPr lang="en-US" b="0" dirty="0">
                <a:solidFill>
                  <a:schemeClr val="tx1"/>
                </a:solidFill>
              </a:rPr>
              <a:t>Tabs</a:t>
            </a:r>
          </a:p>
          <a:p>
            <a:r>
              <a:rPr lang="en-US" b="0" dirty="0">
                <a:solidFill>
                  <a:schemeClr val="tx1"/>
                </a:solidFill>
              </a:rPr>
              <a:t>Bots</a:t>
            </a:r>
          </a:p>
          <a:p>
            <a:r>
              <a:rPr lang="en-US" b="0" dirty="0">
                <a:solidFill>
                  <a:schemeClr val="tx1"/>
                </a:solidFill>
              </a:rPr>
              <a:t>Messaging extensions</a:t>
            </a:r>
          </a:p>
          <a:p>
            <a:r>
              <a:rPr lang="en-US" b="0" dirty="0">
                <a:solidFill>
                  <a:schemeClr val="tx1"/>
                </a:solidFill>
              </a:rPr>
              <a:t>Webhooks &amp; connectors</a:t>
            </a:r>
          </a:p>
          <a:p>
            <a:endParaRPr lang="en-US" dirty="0"/>
          </a:p>
        </p:txBody>
      </p:sp>
      <p:sp>
        <p:nvSpPr>
          <p:cNvPr id="24" name="Text Placeholder 23">
            <a:extLst>
              <a:ext uri="{FF2B5EF4-FFF2-40B4-BE49-F238E27FC236}">
                <a16:creationId xmlns:a16="http://schemas.microsoft.com/office/drawing/2014/main" id="{175C188B-FDC4-F14A-9DBF-C63D7CA6C3B2}"/>
              </a:ext>
            </a:extLst>
          </p:cNvPr>
          <p:cNvSpPr>
            <a:spLocks noGrp="1"/>
          </p:cNvSpPr>
          <p:nvPr>
            <p:ph type="body" sz="quarter" idx="13"/>
          </p:nvPr>
        </p:nvSpPr>
        <p:spPr>
          <a:xfrm>
            <a:off x="6763090" y="4201059"/>
            <a:ext cx="5428910" cy="1186064"/>
          </a:xfrm>
        </p:spPr>
        <p:txBody>
          <a:bodyPr/>
          <a:lstStyle/>
          <a:p>
            <a:r>
              <a:rPr lang="en-US" dirty="0"/>
              <a:t>Webhooks &amp; connectors</a:t>
            </a:r>
          </a:p>
          <a:p>
            <a:r>
              <a:rPr lang="en-US" b="0" dirty="0">
                <a:solidFill>
                  <a:schemeClr val="tx1"/>
                </a:solidFill>
              </a:rPr>
              <a:t>Receive &amp; reply to messages</a:t>
            </a:r>
          </a:p>
          <a:p>
            <a:endParaRPr lang="en-US" dirty="0"/>
          </a:p>
        </p:txBody>
      </p:sp>
      <p:pic>
        <p:nvPicPr>
          <p:cNvPr id="19" name="Content Placeholder 18">
            <a:extLst>
              <a:ext uri="{FF2B5EF4-FFF2-40B4-BE49-F238E27FC236}">
                <a16:creationId xmlns:a16="http://schemas.microsoft.com/office/drawing/2014/main" id="{7016E684-7288-314D-ACFC-652A3650E7D0}"/>
              </a:ext>
            </a:extLst>
          </p:cNvPr>
          <p:cNvPicPr>
            <a:picLocks noGrp="1" noChangeAspect="1"/>
          </p:cNvPicPr>
          <p:nvPr>
            <p:ph sz="quarter" idx="19"/>
          </p:nvPr>
        </p:nvPicPr>
        <p:blipFill>
          <a:blip r:embed="rId4"/>
          <a:stretch>
            <a:fillRect/>
          </a:stretch>
        </p:blipFill>
        <p:spPr>
          <a:xfrm>
            <a:off x="6780213" y="1698767"/>
            <a:ext cx="4522787" cy="2166653"/>
          </a:xfrm>
          <a:ln>
            <a:solidFill>
              <a:schemeClr val="bg1"/>
            </a:solidFill>
          </a:ln>
        </p:spPr>
      </p:pic>
      <p:sp>
        <p:nvSpPr>
          <p:cNvPr id="8" name="AutoShape 6" descr="https://www.nuget.org/Content/gallery/img/logo-footer.svg">
            <a:extLst>
              <a:ext uri="{FF2B5EF4-FFF2-40B4-BE49-F238E27FC236}">
                <a16:creationId xmlns:a16="http://schemas.microsoft.com/office/drawing/2014/main" id="{5EB78245-8D4C-4EFB-866B-07F904157E52}"/>
              </a:ext>
            </a:extLst>
          </p:cNvPr>
          <p:cNvSpPr>
            <a:spLocks noChangeAspect="1" noChangeArrowheads="1"/>
          </p:cNvSpPr>
          <p:nvPr/>
        </p:nvSpPr>
        <p:spPr bwMode="auto">
          <a:xfrm>
            <a:off x="8521213" y="3014249"/>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 name="Rectangle 15">
            <a:extLst>
              <a:ext uri="{FF2B5EF4-FFF2-40B4-BE49-F238E27FC236}">
                <a16:creationId xmlns:a16="http://schemas.microsoft.com/office/drawing/2014/main" id="{4D64FB3C-904D-4A20-9AD0-C1FAA3DDB14B}"/>
              </a:ext>
            </a:extLst>
          </p:cNvPr>
          <p:cNvSpPr/>
          <p:nvPr/>
        </p:nvSpPr>
        <p:spPr bwMode="auto">
          <a:xfrm>
            <a:off x="3790148" y="5328896"/>
            <a:ext cx="393169" cy="56912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842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9B175C-D8D1-D04B-AB78-0F9DD42714A0}"/>
              </a:ext>
            </a:extLst>
          </p:cNvPr>
          <p:cNvSpPr>
            <a:spLocks noGrp="1"/>
          </p:cNvSpPr>
          <p:nvPr>
            <p:ph type="title"/>
          </p:nvPr>
        </p:nvSpPr>
        <p:spPr>
          <a:xfrm>
            <a:off x="838200" y="365125"/>
            <a:ext cx="10515600" cy="1325563"/>
          </a:xfrm>
        </p:spPr>
        <p:txBody>
          <a:bodyPr/>
          <a:lstStyle/>
          <a:p>
            <a:r>
              <a:rPr lang="en-US" dirty="0"/>
              <a:t>Authentication &amp; Microsoft Teams tabs</a:t>
            </a:r>
          </a:p>
        </p:txBody>
      </p:sp>
      <p:sp>
        <p:nvSpPr>
          <p:cNvPr id="6" name="Text Placeholder 5">
            <a:extLst>
              <a:ext uri="{FF2B5EF4-FFF2-40B4-BE49-F238E27FC236}">
                <a16:creationId xmlns:a16="http://schemas.microsoft.com/office/drawing/2014/main" id="{DBFF3A49-A4D7-9F42-9224-8320B4F78809}"/>
              </a:ext>
            </a:extLst>
          </p:cNvPr>
          <p:cNvSpPr>
            <a:spLocks noGrp="1"/>
          </p:cNvSpPr>
          <p:nvPr>
            <p:ph idx="1"/>
          </p:nvPr>
        </p:nvSpPr>
        <p:spPr>
          <a:xfrm>
            <a:off x="838200" y="1825625"/>
            <a:ext cx="10515600" cy="4205243"/>
          </a:xfrm>
        </p:spPr>
        <p:txBody>
          <a:bodyPr>
            <a:normAutofit fontScale="77500" lnSpcReduction="20000"/>
          </a:bodyPr>
          <a:lstStyle/>
          <a:p>
            <a:r>
              <a:rPr lang="en-US" dirty="0"/>
              <a:t>Tabs, and the underlying web app, implement authentication if the app requires it</a:t>
            </a:r>
          </a:p>
          <a:p>
            <a:endParaRPr lang="en-US" dirty="0"/>
          </a:p>
          <a:p>
            <a:r>
              <a:rPr lang="en-US" dirty="0"/>
              <a:t>Tabs can use OAuth 2.0 implicit grant flow</a:t>
            </a:r>
          </a:p>
          <a:p>
            <a:endParaRPr lang="en-US" dirty="0"/>
          </a:p>
          <a:p>
            <a:r>
              <a:rPr lang="en-US" dirty="0"/>
              <a:t>Microsoft Teams provides context hints, but should only be used as hints &amp; </a:t>
            </a:r>
            <a:br>
              <a:rPr lang="en-US" dirty="0"/>
            </a:br>
            <a:r>
              <a:rPr lang="en-US" dirty="0"/>
              <a:t>not proof of identity</a:t>
            </a:r>
          </a:p>
          <a:p>
            <a:endParaRPr lang="en-US" dirty="0"/>
          </a:p>
          <a:p>
            <a:r>
              <a:rPr lang="en-US" dirty="0"/>
              <a:t>Auth flow should be triggered by user action</a:t>
            </a:r>
          </a:p>
          <a:p>
            <a:pPr lvl="1"/>
            <a:r>
              <a:rPr lang="en-US" dirty="0"/>
              <a:t>DO NOT open popups automatically for authentication – likely to trigger browser </a:t>
            </a:r>
            <a:br>
              <a:rPr lang="en-US" dirty="0"/>
            </a:br>
            <a:r>
              <a:rPr lang="en-US" dirty="0"/>
              <a:t>popup blockers &amp; confuse the user</a:t>
            </a:r>
          </a:p>
          <a:p>
            <a:pPr lvl="1"/>
            <a:r>
              <a:rPr lang="en-US" dirty="0"/>
              <a:t>DO add a button in the configuration / content page that initiates the </a:t>
            </a:r>
            <a:br>
              <a:rPr lang="en-US" dirty="0"/>
            </a:br>
            <a:r>
              <a:rPr lang="en-US" dirty="0"/>
              <a:t>authentication process</a:t>
            </a:r>
          </a:p>
        </p:txBody>
      </p:sp>
    </p:spTree>
    <p:extLst>
      <p:ext uri="{BB962C8B-B14F-4D97-AF65-F5344CB8AC3E}">
        <p14:creationId xmlns:p14="http://schemas.microsoft.com/office/powerpoint/2010/main" val="352735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E03FD4-D36B-FD41-84FF-3B10368AB2FD}"/>
              </a:ext>
            </a:extLst>
          </p:cNvPr>
          <p:cNvSpPr>
            <a:spLocks noGrp="1"/>
          </p:cNvSpPr>
          <p:nvPr>
            <p:ph type="title"/>
          </p:nvPr>
        </p:nvSpPr>
        <p:spPr>
          <a:xfrm>
            <a:off x="838200" y="365126"/>
            <a:ext cx="10515600" cy="580806"/>
          </a:xfrm>
        </p:spPr>
        <p:txBody>
          <a:bodyPr>
            <a:normAutofit fontScale="90000"/>
          </a:bodyPr>
          <a:lstStyle/>
          <a:p>
            <a:r>
              <a:rPr lang="en-US" dirty="0"/>
              <a:t>OAuth 2.0 Implicit Grant Flow &amp; Microsoft Teams tabs</a:t>
            </a:r>
          </a:p>
        </p:txBody>
      </p:sp>
      <p:pic>
        <p:nvPicPr>
          <p:cNvPr id="4" name="Picture 3">
            <a:extLst>
              <a:ext uri="{FF2B5EF4-FFF2-40B4-BE49-F238E27FC236}">
                <a16:creationId xmlns:a16="http://schemas.microsoft.com/office/drawing/2014/main" id="{B7146BB2-9FDF-5444-A5E3-3E66B9D86800}"/>
              </a:ext>
            </a:extLst>
          </p:cNvPr>
          <p:cNvPicPr>
            <a:picLocks noChangeAspect="1"/>
          </p:cNvPicPr>
          <p:nvPr/>
        </p:nvPicPr>
        <p:blipFill>
          <a:blip r:embed="rId3"/>
          <a:stretch>
            <a:fillRect/>
          </a:stretch>
        </p:blipFill>
        <p:spPr>
          <a:xfrm>
            <a:off x="3664113" y="989434"/>
            <a:ext cx="4863773" cy="4879132"/>
          </a:xfrm>
          <a:prstGeom prst="rect">
            <a:avLst/>
          </a:prstGeom>
        </p:spPr>
      </p:pic>
    </p:spTree>
    <p:extLst>
      <p:ext uri="{BB962C8B-B14F-4D97-AF65-F5344CB8AC3E}">
        <p14:creationId xmlns:p14="http://schemas.microsoft.com/office/powerpoint/2010/main" val="354852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7AEF-ED54-0942-BC6C-10850F4EBFC0}"/>
              </a:ext>
            </a:extLst>
          </p:cNvPr>
          <p:cNvSpPr>
            <a:spLocks noGrp="1"/>
          </p:cNvSpPr>
          <p:nvPr>
            <p:ph type="title"/>
          </p:nvPr>
        </p:nvSpPr>
        <p:spPr/>
        <p:txBody>
          <a:bodyPr/>
          <a:lstStyle/>
          <a:p>
            <a:r>
              <a:rPr lang="en-US" dirty="0"/>
              <a:t>Authentication popup page flow</a:t>
            </a:r>
          </a:p>
        </p:txBody>
      </p:sp>
      <p:sp>
        <p:nvSpPr>
          <p:cNvPr id="3" name="Text Placeholder 2">
            <a:extLst>
              <a:ext uri="{FF2B5EF4-FFF2-40B4-BE49-F238E27FC236}">
                <a16:creationId xmlns:a16="http://schemas.microsoft.com/office/drawing/2014/main" id="{75B85A3E-4FAD-4047-B823-57E089EFC7DF}"/>
              </a:ext>
            </a:extLst>
          </p:cNvPr>
          <p:cNvSpPr>
            <a:spLocks noGrp="1"/>
          </p:cNvSpPr>
          <p:nvPr>
            <p:ph idx="1"/>
          </p:nvPr>
        </p:nvSpPr>
        <p:spPr/>
        <p:txBody>
          <a:bodyPr>
            <a:normAutofit fontScale="70000" lnSpcReduction="20000"/>
          </a:bodyPr>
          <a:lstStyle/>
          <a:p>
            <a:r>
              <a:rPr lang="en-US" dirty="0"/>
              <a:t>Tells Microsoft Teams starting the authentication process</a:t>
            </a:r>
            <a:br>
              <a:rPr lang="en-US" dirty="0"/>
            </a:br>
            <a:r>
              <a:rPr lang="en-US" dirty="0"/>
              <a:t>	</a:t>
            </a:r>
            <a:br>
              <a:rPr lang="en-US" dirty="0"/>
            </a:br>
            <a:r>
              <a:rPr lang="en-US" dirty="0"/>
              <a:t>	</a:t>
            </a:r>
            <a:r>
              <a:rPr lang="en-US" dirty="0" err="1">
                <a:latin typeface="Courier New" panose="02070309020205020404" pitchFamily="49" charset="0"/>
                <a:cs typeface="Courier New" panose="02070309020205020404" pitchFamily="49" charset="0"/>
              </a:rPr>
              <a:t>microsoftTeams.authentication.authenticate</a:t>
            </a:r>
            <a:r>
              <a:rPr lang="en-US" dirty="0">
                <a:latin typeface="Courier New" panose="02070309020205020404" pitchFamily="49" charset="0"/>
                <a:cs typeface="Courier New" panose="02070309020205020404" pitchFamily="49" charset="0"/>
              </a:rPr>
              <a:t>({options})</a:t>
            </a:r>
          </a:p>
          <a:p>
            <a:endParaRPr lang="en-US" dirty="0"/>
          </a:p>
          <a:p>
            <a:r>
              <a:rPr lang="en-US" dirty="0"/>
              <a:t>Opens a popup that redirects to your identity provider &amp; specifies the redirect URL</a:t>
            </a:r>
          </a:p>
          <a:p>
            <a:endParaRPr lang="en-US" dirty="0"/>
          </a:p>
          <a:p>
            <a:r>
              <a:rPr lang="en-US" dirty="0"/>
              <a:t>Page specified in redirect URL inspects response for authentication success / failure</a:t>
            </a:r>
          </a:p>
          <a:p>
            <a:endParaRPr lang="en-US" dirty="0"/>
          </a:p>
          <a:p>
            <a:r>
              <a:rPr lang="en-US" dirty="0"/>
              <a:t>Notify Microsoft Teams of a successful or failed authentication</a:t>
            </a:r>
          </a:p>
          <a:p>
            <a:endParaRPr lang="en-US" dirty="0"/>
          </a:p>
          <a:p>
            <a:r>
              <a:rPr lang="en-US" dirty="0"/>
              <a:t>Predefined authentication failure reasons:</a:t>
            </a:r>
          </a:p>
          <a:p>
            <a:pPr lvl="1"/>
            <a:r>
              <a:rPr lang="en-US" b="1" dirty="0" err="1"/>
              <a:t>CancelledByUser</a:t>
            </a:r>
            <a:r>
              <a:rPr lang="en-US" dirty="0"/>
              <a:t>: popup closed before completing the authentication flow</a:t>
            </a:r>
          </a:p>
          <a:p>
            <a:pPr lvl="1"/>
            <a:r>
              <a:rPr lang="en-US" b="1" dirty="0" err="1"/>
              <a:t>FailedToOpenWindow</a:t>
            </a:r>
            <a:r>
              <a:rPr lang="en-US" dirty="0"/>
              <a:t>: popup couldn’t be opened</a:t>
            </a:r>
          </a:p>
        </p:txBody>
      </p:sp>
    </p:spTree>
    <p:extLst>
      <p:ext uri="{BB962C8B-B14F-4D97-AF65-F5344CB8AC3E}">
        <p14:creationId xmlns:p14="http://schemas.microsoft.com/office/powerpoint/2010/main" val="2135709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79372-E979-894A-85D5-9AE13929236A}"/>
              </a:ext>
            </a:extLst>
          </p:cNvPr>
          <p:cNvSpPr>
            <a:spLocks noGrp="1"/>
          </p:cNvSpPr>
          <p:nvPr>
            <p:ph type="title"/>
          </p:nvPr>
        </p:nvSpPr>
        <p:spPr/>
        <p:txBody>
          <a:bodyPr/>
          <a:lstStyle/>
          <a:p>
            <a:r>
              <a:rPr lang="en-US" dirty="0"/>
              <a:t>Authentication popup page requirements</a:t>
            </a:r>
          </a:p>
        </p:txBody>
      </p:sp>
      <p:sp>
        <p:nvSpPr>
          <p:cNvPr id="3" name="Text Placeholder 2">
            <a:extLst>
              <a:ext uri="{FF2B5EF4-FFF2-40B4-BE49-F238E27FC236}">
                <a16:creationId xmlns:a16="http://schemas.microsoft.com/office/drawing/2014/main" id="{369344E2-68AD-1548-8EDD-FB36236EADD1}"/>
              </a:ext>
            </a:extLst>
          </p:cNvPr>
          <p:cNvSpPr>
            <a:spLocks noGrp="1"/>
          </p:cNvSpPr>
          <p:nvPr>
            <p:ph idx="1"/>
          </p:nvPr>
        </p:nvSpPr>
        <p:spPr/>
        <p:txBody>
          <a:bodyPr>
            <a:normAutofit fontScale="77500" lnSpcReduction="20000"/>
          </a:bodyPr>
          <a:lstStyle/>
          <a:p>
            <a:r>
              <a:rPr lang="en-US" dirty="0"/>
              <a:t>Primary goal of page: redirect user to your configured identity </a:t>
            </a:r>
            <a:br>
              <a:rPr lang="en-US" dirty="0"/>
            </a:br>
            <a:r>
              <a:rPr lang="en-US" dirty="0"/>
              <a:t>provider for user to sign in</a:t>
            </a:r>
          </a:p>
          <a:p>
            <a:endParaRPr lang="en-US" dirty="0"/>
          </a:p>
          <a:p>
            <a:r>
              <a:rPr lang="en-US" dirty="0"/>
              <a:t>Redirection can also be done via:</a:t>
            </a:r>
          </a:p>
          <a:p>
            <a:pPr lvl="1"/>
            <a:r>
              <a:rPr lang="en-US" dirty="0"/>
              <a:t>Server-side: HTTP 302</a:t>
            </a:r>
          </a:p>
          <a:p>
            <a:pPr lvl="1"/>
            <a:r>
              <a:rPr lang="en-US" dirty="0"/>
              <a:t>Client-side: </a:t>
            </a:r>
            <a:r>
              <a:rPr lang="en-US" dirty="0" err="1">
                <a:latin typeface="Courier New" panose="02070309020205020404" pitchFamily="49" charset="0"/>
                <a:cs typeface="Courier New" panose="02070309020205020404" pitchFamily="49" charset="0"/>
              </a:rPr>
              <a:t>window.location.assign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authEndpoint</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Consider using the tab’s context to provide a login hint to the identity provider</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msTeamsContext.userPrincipalName</a:t>
            </a:r>
            <a:endParaRPr lang="en-US" dirty="0">
              <a:latin typeface="Courier New" panose="02070309020205020404" pitchFamily="49" charset="0"/>
              <a:cs typeface="Courier New" panose="02070309020205020404" pitchFamily="49" charset="0"/>
            </a:endParaRPr>
          </a:p>
          <a:p>
            <a:endParaRPr lang="en-US" dirty="0">
              <a:cs typeface="Courier New" panose="02070309020205020404" pitchFamily="49" charset="0"/>
            </a:endParaRPr>
          </a:p>
          <a:p>
            <a:r>
              <a:rPr lang="en-US" dirty="0">
                <a:cs typeface="Courier New" panose="02070309020205020404" pitchFamily="49" charset="0"/>
              </a:rPr>
              <a:t>Consider including the </a:t>
            </a:r>
            <a:r>
              <a:rPr lang="en-US" dirty="0">
                <a:latin typeface="Courier New" panose="02070309020205020404" pitchFamily="49" charset="0"/>
                <a:cs typeface="Courier New" panose="02070309020205020404" pitchFamily="49" charset="0"/>
              </a:rPr>
              <a:t>state</a:t>
            </a:r>
            <a:r>
              <a:rPr lang="en-US" dirty="0">
                <a:cs typeface="Courier New" panose="02070309020205020404" pitchFamily="49" charset="0"/>
              </a:rPr>
              <a:t> property option</a:t>
            </a:r>
          </a:p>
          <a:p>
            <a:pPr lvl="1"/>
            <a:r>
              <a:rPr lang="en-US" dirty="0">
                <a:cs typeface="Courier New" panose="02070309020205020404" pitchFamily="49" charset="0"/>
              </a:rPr>
              <a:t>Ensure malicious user is not involved in the authentication flow</a:t>
            </a:r>
          </a:p>
          <a:p>
            <a:pPr lvl="1"/>
            <a:r>
              <a:rPr lang="en-US" dirty="0">
                <a:cs typeface="Courier New" panose="02070309020205020404" pitchFamily="49" charset="0"/>
              </a:rPr>
              <a:t>Used to prevent CSRF attacks</a:t>
            </a:r>
          </a:p>
        </p:txBody>
      </p:sp>
    </p:spTree>
    <p:extLst>
      <p:ext uri="{BB962C8B-B14F-4D97-AF65-F5344CB8AC3E}">
        <p14:creationId xmlns:p14="http://schemas.microsoft.com/office/powerpoint/2010/main" val="248589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2165-70F6-5243-90C3-6439C708CEAE}"/>
              </a:ext>
            </a:extLst>
          </p:cNvPr>
          <p:cNvSpPr>
            <a:spLocks noGrp="1"/>
          </p:cNvSpPr>
          <p:nvPr>
            <p:ph type="title"/>
          </p:nvPr>
        </p:nvSpPr>
        <p:spPr/>
        <p:txBody>
          <a:bodyPr/>
          <a:lstStyle/>
          <a:p>
            <a:r>
              <a:rPr lang="en-US" dirty="0"/>
              <a:t>Authentication flow example: trigger popup from user action</a:t>
            </a:r>
          </a:p>
        </p:txBody>
      </p:sp>
      <p:sp>
        <p:nvSpPr>
          <p:cNvPr id="3" name="Text Placeholder 2">
            <a:extLst>
              <a:ext uri="{FF2B5EF4-FFF2-40B4-BE49-F238E27FC236}">
                <a16:creationId xmlns:a16="http://schemas.microsoft.com/office/drawing/2014/main" id="{9F0B15E7-4FEF-164E-AE07-AA00BB4F864C}"/>
              </a:ext>
            </a:extLst>
          </p:cNvPr>
          <p:cNvSpPr>
            <a:spLocks noGrp="1"/>
          </p:cNvSpPr>
          <p:nvPr>
            <p:ph idx="1"/>
          </p:nvPr>
        </p:nvSpPr>
        <p:spPr/>
        <p:txBody>
          <a:bodyPr>
            <a:normAutofit fontScale="92500" lnSpcReduction="20000"/>
          </a:bodyPr>
          <a:lstStyle/>
          <a:p>
            <a:r>
              <a:rPr lang="en-US" sz="1765" dirty="0">
                <a:latin typeface="Courier New" panose="02070309020205020404" pitchFamily="49" charset="0"/>
                <a:cs typeface="Courier New" panose="02070309020205020404" pitchFamily="49" charset="0"/>
              </a:rPr>
              <a:t>private async </a:t>
            </a:r>
            <a:r>
              <a:rPr lang="en-US" sz="1765" dirty="0" err="1">
                <a:latin typeface="Courier New" panose="02070309020205020404" pitchFamily="49" charset="0"/>
                <a:cs typeface="Courier New" panose="02070309020205020404" pitchFamily="49" charset="0"/>
              </a:rPr>
              <a:t>getAccessToken</a:t>
            </a:r>
            <a:r>
              <a:rPr lang="en-US" sz="1765" dirty="0">
                <a:latin typeface="Courier New" panose="02070309020205020404" pitchFamily="49" charset="0"/>
                <a:cs typeface="Courier New" panose="02070309020205020404" pitchFamily="49" charset="0"/>
              </a:rPr>
              <a:t>(</a:t>
            </a:r>
            <a:r>
              <a:rPr lang="en-US" sz="1765" dirty="0" err="1">
                <a:latin typeface="Courier New" panose="02070309020205020404" pitchFamily="49" charset="0"/>
                <a:cs typeface="Courier New" panose="02070309020205020404" pitchFamily="49" charset="0"/>
              </a:rPr>
              <a:t>promptConsent</a:t>
            </a:r>
            <a:r>
              <a:rPr lang="en-US" sz="1765" dirty="0">
                <a:latin typeface="Courier New" panose="02070309020205020404" pitchFamily="49" charset="0"/>
                <a:cs typeface="Courier New" panose="02070309020205020404" pitchFamily="49" charset="0"/>
              </a:rPr>
              <a:t>: </a:t>
            </a:r>
            <a:r>
              <a:rPr lang="en-US" sz="1765" dirty="0" err="1">
                <a:latin typeface="Courier New" panose="02070309020205020404" pitchFamily="49" charset="0"/>
                <a:cs typeface="Courier New" panose="02070309020205020404" pitchFamily="49" charset="0"/>
              </a:rPr>
              <a:t>boolean</a:t>
            </a:r>
            <a:r>
              <a:rPr lang="en-US" sz="1765" dirty="0">
                <a:latin typeface="Courier New" panose="02070309020205020404" pitchFamily="49" charset="0"/>
                <a:cs typeface="Courier New" panose="02070309020205020404" pitchFamily="49" charset="0"/>
              </a:rPr>
              <a:t> = false): Promise&lt;string&gt; {</a:t>
            </a:r>
          </a:p>
          <a:p>
            <a:r>
              <a:rPr lang="en-US" sz="1765" dirty="0">
                <a:latin typeface="Courier New" panose="02070309020205020404" pitchFamily="49" charset="0"/>
                <a:cs typeface="Courier New" panose="02070309020205020404" pitchFamily="49" charset="0"/>
              </a:rPr>
              <a:t>  return new Promise&lt;string&gt;((resolve, reject) =&gt; {</a:t>
            </a:r>
          </a:p>
          <a:p>
            <a:r>
              <a:rPr lang="en-US" sz="1765" dirty="0">
                <a:latin typeface="Courier New" panose="02070309020205020404" pitchFamily="49" charset="0"/>
                <a:cs typeface="Courier New" panose="02070309020205020404" pitchFamily="49" charset="0"/>
              </a:rPr>
              <a:t>  </a:t>
            </a:r>
            <a:r>
              <a:rPr lang="en-US" sz="1765" b="1" dirty="0">
                <a:latin typeface="Courier New" panose="02070309020205020404" pitchFamily="49" charset="0"/>
                <a:cs typeface="Courier New" panose="02070309020205020404" pitchFamily="49" charset="0"/>
              </a:rPr>
              <a:t>  </a:t>
            </a:r>
            <a:r>
              <a:rPr lang="en-US" sz="1765" b="1" dirty="0" err="1">
                <a:latin typeface="Courier New" panose="02070309020205020404" pitchFamily="49" charset="0"/>
                <a:cs typeface="Courier New" panose="02070309020205020404" pitchFamily="49" charset="0"/>
              </a:rPr>
              <a:t>microsoftTeams.authentication.authenticate</a:t>
            </a:r>
            <a:r>
              <a:rPr lang="en-US" sz="1765" dirty="0">
                <a:latin typeface="Courier New" panose="02070309020205020404" pitchFamily="49" charset="0"/>
                <a:cs typeface="Courier New" panose="02070309020205020404" pitchFamily="49" charset="0"/>
              </a:rPr>
              <a:t>({</a:t>
            </a:r>
          </a:p>
          <a:p>
            <a:r>
              <a:rPr lang="en-US" sz="1765" b="1" dirty="0">
                <a:latin typeface="Courier New" panose="02070309020205020404" pitchFamily="49" charset="0"/>
                <a:cs typeface="Courier New" panose="02070309020205020404" pitchFamily="49" charset="0"/>
              </a:rPr>
              <a:t>      </a:t>
            </a:r>
            <a:r>
              <a:rPr lang="en-US" sz="1765" b="1" dirty="0" err="1">
                <a:latin typeface="Courier New" panose="02070309020205020404" pitchFamily="49" charset="0"/>
                <a:cs typeface="Courier New" panose="02070309020205020404" pitchFamily="49" charset="0"/>
              </a:rPr>
              <a:t>url</a:t>
            </a:r>
            <a:r>
              <a:rPr lang="en-US" sz="1765" b="1" dirty="0">
                <a:latin typeface="Courier New" panose="02070309020205020404" pitchFamily="49" charset="0"/>
                <a:cs typeface="Courier New" panose="02070309020205020404" pitchFamily="49" charset="0"/>
              </a:rPr>
              <a:t>: </a:t>
            </a:r>
            <a:r>
              <a:rPr lang="en-US" sz="1765" b="1" dirty="0" err="1">
                <a:latin typeface="Courier New" panose="02070309020205020404" pitchFamily="49" charset="0"/>
                <a:cs typeface="Courier New" panose="02070309020205020404" pitchFamily="49" charset="0"/>
              </a:rPr>
              <a:t>window.location.origin</a:t>
            </a:r>
            <a:r>
              <a:rPr lang="en-US" sz="1765" b="1" dirty="0">
                <a:latin typeface="Courier New" panose="02070309020205020404" pitchFamily="49" charset="0"/>
                <a:cs typeface="Courier New" panose="02070309020205020404" pitchFamily="49" charset="0"/>
              </a:rPr>
              <a:t> + "/auth-</a:t>
            </a:r>
            <a:r>
              <a:rPr lang="en-US" sz="1765" b="1" dirty="0" err="1">
                <a:latin typeface="Courier New" panose="02070309020205020404" pitchFamily="49" charset="0"/>
                <a:cs typeface="Courier New" panose="02070309020205020404" pitchFamily="49" charset="0"/>
              </a:rPr>
              <a:t>start.html</a:t>
            </a:r>
            <a:r>
              <a:rPr lang="en-US" sz="1765" b="1" dirty="0">
                <a:latin typeface="Courier New" panose="02070309020205020404" pitchFamily="49" charset="0"/>
                <a:cs typeface="Courier New" panose="02070309020205020404" pitchFamily="49" charset="0"/>
              </a:rPr>
              <a:t>"</a:t>
            </a:r>
            <a:r>
              <a:rPr lang="en-US" sz="1765" dirty="0">
                <a:latin typeface="Courier New" panose="02070309020205020404" pitchFamily="49" charset="0"/>
                <a:cs typeface="Courier New" panose="02070309020205020404" pitchFamily="49" charset="0"/>
              </a:rPr>
              <a:t>,</a:t>
            </a:r>
          </a:p>
          <a:p>
            <a:r>
              <a:rPr lang="en-US" sz="1765" dirty="0">
                <a:latin typeface="Courier New" panose="02070309020205020404" pitchFamily="49" charset="0"/>
                <a:cs typeface="Courier New" panose="02070309020205020404" pitchFamily="49" charset="0"/>
              </a:rPr>
              <a:t>      width: 600, height: 535,</a:t>
            </a:r>
          </a:p>
          <a:p>
            <a:r>
              <a:rPr lang="en-US" sz="1765" b="1" dirty="0">
                <a:latin typeface="Courier New" panose="02070309020205020404" pitchFamily="49" charset="0"/>
                <a:cs typeface="Courier New" panose="02070309020205020404" pitchFamily="49" charset="0"/>
              </a:rPr>
              <a:t>      </a:t>
            </a:r>
            <a:r>
              <a:rPr lang="en-US" sz="1765" b="1" dirty="0" err="1">
                <a:latin typeface="Courier New" panose="02070309020205020404" pitchFamily="49" charset="0"/>
                <a:cs typeface="Courier New" panose="02070309020205020404" pitchFamily="49" charset="0"/>
              </a:rPr>
              <a:t>successCallback</a:t>
            </a:r>
            <a:r>
              <a:rPr lang="en-US" sz="1765" b="1" dirty="0">
                <a:latin typeface="Courier New" panose="02070309020205020404" pitchFamily="49" charset="0"/>
                <a:cs typeface="Courier New" panose="02070309020205020404" pitchFamily="49" charset="0"/>
              </a:rPr>
              <a:t>: (</a:t>
            </a:r>
            <a:r>
              <a:rPr lang="en-US" sz="1765" b="1" dirty="0" err="1">
                <a:latin typeface="Courier New" panose="02070309020205020404" pitchFamily="49" charset="0"/>
                <a:cs typeface="Courier New" panose="02070309020205020404" pitchFamily="49" charset="0"/>
              </a:rPr>
              <a:t>accessToken</a:t>
            </a:r>
            <a:r>
              <a:rPr lang="en-US" sz="1765" b="1" dirty="0">
                <a:latin typeface="Courier New" panose="02070309020205020404" pitchFamily="49" charset="0"/>
                <a:cs typeface="Courier New" panose="02070309020205020404" pitchFamily="49" charset="0"/>
              </a:rPr>
              <a:t>: string) =&gt; {</a:t>
            </a:r>
          </a:p>
          <a:p>
            <a:r>
              <a:rPr lang="en-US" sz="1765" b="1" dirty="0">
                <a:latin typeface="Courier New" panose="02070309020205020404" pitchFamily="49" charset="0"/>
                <a:cs typeface="Courier New" panose="02070309020205020404" pitchFamily="49" charset="0"/>
              </a:rPr>
              <a:t>        resolve(</a:t>
            </a:r>
            <a:r>
              <a:rPr lang="en-US" sz="1765" b="1" dirty="0" err="1">
                <a:latin typeface="Courier New" panose="02070309020205020404" pitchFamily="49" charset="0"/>
                <a:cs typeface="Courier New" panose="02070309020205020404" pitchFamily="49" charset="0"/>
              </a:rPr>
              <a:t>accessToken</a:t>
            </a:r>
            <a:r>
              <a:rPr lang="en-US" sz="1765" b="1" dirty="0">
                <a:latin typeface="Courier New" panose="02070309020205020404" pitchFamily="49" charset="0"/>
                <a:cs typeface="Courier New" panose="02070309020205020404" pitchFamily="49" charset="0"/>
              </a:rPr>
              <a:t>);</a:t>
            </a:r>
          </a:p>
          <a:p>
            <a:r>
              <a:rPr lang="en-US" sz="1765" b="1" dirty="0">
                <a:latin typeface="Courier New" panose="02070309020205020404" pitchFamily="49" charset="0"/>
                <a:cs typeface="Courier New" panose="02070309020205020404" pitchFamily="49" charset="0"/>
              </a:rPr>
              <a:t>      },</a:t>
            </a:r>
          </a:p>
          <a:p>
            <a:r>
              <a:rPr lang="en-US" sz="1765" dirty="0">
                <a:latin typeface="Courier New" panose="02070309020205020404" pitchFamily="49" charset="0"/>
                <a:cs typeface="Courier New" panose="02070309020205020404" pitchFamily="49" charset="0"/>
              </a:rPr>
              <a:t>      </a:t>
            </a:r>
            <a:r>
              <a:rPr lang="en-US" sz="1765" dirty="0" err="1">
                <a:latin typeface="Courier New" panose="02070309020205020404" pitchFamily="49" charset="0"/>
                <a:cs typeface="Courier New" panose="02070309020205020404" pitchFamily="49" charset="0"/>
              </a:rPr>
              <a:t>failureCallback</a:t>
            </a:r>
            <a:r>
              <a:rPr lang="en-US" sz="1765" dirty="0">
                <a:latin typeface="Courier New" panose="02070309020205020404" pitchFamily="49" charset="0"/>
                <a:cs typeface="Courier New" panose="02070309020205020404" pitchFamily="49" charset="0"/>
              </a:rPr>
              <a:t>: (reason) =&gt; {</a:t>
            </a:r>
          </a:p>
          <a:p>
            <a:r>
              <a:rPr lang="en-US" sz="1765" dirty="0">
                <a:latin typeface="Courier New" panose="02070309020205020404" pitchFamily="49" charset="0"/>
                <a:cs typeface="Courier New" panose="02070309020205020404" pitchFamily="49" charset="0"/>
              </a:rPr>
              <a:t>        reject(reason);</a:t>
            </a:r>
          </a:p>
          <a:p>
            <a:r>
              <a:rPr lang="en-US" sz="1765" dirty="0">
                <a:latin typeface="Courier New" panose="02070309020205020404" pitchFamily="49" charset="0"/>
                <a:cs typeface="Courier New" panose="02070309020205020404" pitchFamily="49" charset="0"/>
              </a:rPr>
              <a:t>      }</a:t>
            </a:r>
          </a:p>
          <a:p>
            <a:r>
              <a:rPr lang="en-US" sz="1765" dirty="0">
                <a:latin typeface="Courier New" panose="02070309020205020404" pitchFamily="49" charset="0"/>
                <a:cs typeface="Courier New" panose="02070309020205020404" pitchFamily="49" charset="0"/>
              </a:rPr>
              <a:t>    });</a:t>
            </a:r>
          </a:p>
          <a:p>
            <a:r>
              <a:rPr lang="en-US" sz="1765" dirty="0">
                <a:latin typeface="Courier New" panose="02070309020205020404" pitchFamily="49" charset="0"/>
                <a:cs typeface="Courier New" panose="02070309020205020404" pitchFamily="49" charset="0"/>
              </a:rPr>
              <a:t>  });</a:t>
            </a:r>
          </a:p>
          <a:p>
            <a:r>
              <a:rPr lang="en-US" sz="1765"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882086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CE558-98E0-FC4D-9C36-D5DDC9AD77C2}"/>
              </a:ext>
            </a:extLst>
          </p:cNvPr>
          <p:cNvSpPr>
            <a:spLocks noGrp="1"/>
          </p:cNvSpPr>
          <p:nvPr>
            <p:ph type="title"/>
          </p:nvPr>
        </p:nvSpPr>
        <p:spPr>
          <a:xfrm>
            <a:off x="838200" y="365125"/>
            <a:ext cx="11353800" cy="1325563"/>
          </a:xfrm>
        </p:spPr>
        <p:txBody>
          <a:bodyPr/>
          <a:lstStyle/>
          <a:p>
            <a:r>
              <a:rPr lang="en-US" dirty="0"/>
              <a:t>Authentication flow example: auth-</a:t>
            </a:r>
            <a:r>
              <a:rPr lang="en-US" dirty="0" err="1"/>
              <a:t>start.html</a:t>
            </a:r>
            <a:endParaRPr lang="en-US" dirty="0"/>
          </a:p>
        </p:txBody>
      </p:sp>
      <p:sp>
        <p:nvSpPr>
          <p:cNvPr id="3" name="Text Placeholder 2">
            <a:extLst>
              <a:ext uri="{FF2B5EF4-FFF2-40B4-BE49-F238E27FC236}">
                <a16:creationId xmlns:a16="http://schemas.microsoft.com/office/drawing/2014/main" id="{57041CEF-B106-FF40-9607-AC28E7DEF2CF}"/>
              </a:ext>
            </a:extLst>
          </p:cNvPr>
          <p:cNvSpPr>
            <a:spLocks noGrp="1"/>
          </p:cNvSpPr>
          <p:nvPr>
            <p:ph idx="1"/>
          </p:nvPr>
        </p:nvSpPr>
        <p:spPr/>
        <p:txBody>
          <a:bodyPr>
            <a:normAutofit fontScale="92500" lnSpcReduction="20000"/>
          </a:bodyPr>
          <a:lstStyle/>
          <a:p>
            <a:r>
              <a:rPr lang="en-US" sz="1568" dirty="0">
                <a:latin typeface="Courier New" panose="02070309020205020404" pitchFamily="49" charset="0"/>
                <a:cs typeface="Courier New" panose="02070309020205020404" pitchFamily="49" charset="0"/>
              </a:rPr>
              <a:t>let config = {</a:t>
            </a:r>
          </a:p>
          <a:p>
            <a:r>
              <a:rPr lang="en-US" sz="1568" dirty="0">
                <a:latin typeface="Courier New" panose="02070309020205020404" pitchFamily="49" charset="0"/>
                <a:cs typeface="Courier New" panose="02070309020205020404" pitchFamily="49" charset="0"/>
              </a:rPr>
              <a:t>  </a:t>
            </a:r>
            <a:r>
              <a:rPr lang="en-US" sz="1568" dirty="0" err="1">
                <a:latin typeface="Courier New" panose="02070309020205020404" pitchFamily="49" charset="0"/>
                <a:cs typeface="Courier New" panose="02070309020205020404" pitchFamily="49" charset="0"/>
              </a:rPr>
              <a:t>clientId</a:t>
            </a:r>
            <a:r>
              <a:rPr lang="en-US" sz="1568" dirty="0">
                <a:latin typeface="Courier New" panose="02070309020205020404" pitchFamily="49" charset="0"/>
                <a:cs typeface="Courier New" panose="02070309020205020404" pitchFamily="49" charset="0"/>
              </a:rPr>
              <a:t>: "&lt;&lt;AzureAD </a:t>
            </a:r>
            <a:r>
              <a:rPr lang="en-US" sz="1568" dirty="0" err="1">
                <a:latin typeface="Courier New" panose="02070309020205020404" pitchFamily="49" charset="0"/>
                <a:cs typeface="Courier New" panose="02070309020205020404" pitchFamily="49" charset="0"/>
              </a:rPr>
              <a:t>AppID</a:t>
            </a:r>
            <a:r>
              <a:rPr lang="en-US" sz="1568" dirty="0">
                <a:latin typeface="Courier New" panose="02070309020205020404" pitchFamily="49" charset="0"/>
                <a:cs typeface="Courier New" panose="02070309020205020404" pitchFamily="49" charset="0"/>
              </a:rPr>
              <a:t>/ClientID",</a:t>
            </a:r>
          </a:p>
          <a:p>
            <a:r>
              <a:rPr lang="en-US" sz="1568" dirty="0">
                <a:latin typeface="Courier New" panose="02070309020205020404" pitchFamily="49" charset="0"/>
                <a:cs typeface="Courier New" panose="02070309020205020404" pitchFamily="49" charset="0"/>
              </a:rPr>
              <a:t>  </a:t>
            </a:r>
            <a:r>
              <a:rPr lang="en-US" sz="1568" dirty="0" err="1">
                <a:latin typeface="Courier New" panose="02070309020205020404" pitchFamily="49" charset="0"/>
                <a:cs typeface="Courier New" panose="02070309020205020404" pitchFamily="49" charset="0"/>
              </a:rPr>
              <a:t>redirectUri</a:t>
            </a:r>
            <a:r>
              <a:rPr lang="en-US" sz="1568" dirty="0">
                <a:latin typeface="Courier New" panose="02070309020205020404" pitchFamily="49" charset="0"/>
                <a:cs typeface="Courier New" panose="02070309020205020404" pitchFamily="49" charset="0"/>
              </a:rPr>
              <a:t>: </a:t>
            </a:r>
            <a:r>
              <a:rPr lang="en-US" sz="1568" dirty="0" err="1">
                <a:latin typeface="Courier New" panose="02070309020205020404" pitchFamily="49" charset="0"/>
                <a:cs typeface="Courier New" panose="02070309020205020404" pitchFamily="49" charset="0"/>
              </a:rPr>
              <a:t>window.location.origin</a:t>
            </a:r>
            <a:r>
              <a:rPr lang="en-US" sz="1568" dirty="0">
                <a:latin typeface="Courier New" panose="02070309020205020404" pitchFamily="49" charset="0"/>
                <a:cs typeface="Courier New" panose="02070309020205020404" pitchFamily="49" charset="0"/>
              </a:rPr>
              <a:t> + "/auth-</a:t>
            </a:r>
            <a:r>
              <a:rPr lang="en-US" sz="1568" dirty="0" err="1">
                <a:latin typeface="Courier New" panose="02070309020205020404" pitchFamily="49" charset="0"/>
                <a:cs typeface="Courier New" panose="02070309020205020404" pitchFamily="49" charset="0"/>
              </a:rPr>
              <a:t>end.html</a:t>
            </a:r>
            <a:r>
              <a:rPr lang="en-US" sz="1568" dirty="0">
                <a:latin typeface="Courier New" panose="02070309020205020404" pitchFamily="49" charset="0"/>
                <a:cs typeface="Courier New" panose="02070309020205020404" pitchFamily="49" charset="0"/>
              </a:rPr>
              <a:t>",</a:t>
            </a:r>
          </a:p>
          <a:p>
            <a:r>
              <a:rPr lang="en-US" sz="1568" dirty="0">
                <a:latin typeface="Courier New" panose="02070309020205020404" pitchFamily="49" charset="0"/>
                <a:cs typeface="Courier New" panose="02070309020205020404" pitchFamily="49" charset="0"/>
              </a:rPr>
              <a:t>  </a:t>
            </a:r>
            <a:r>
              <a:rPr lang="en-US" sz="1568" dirty="0" err="1">
                <a:latin typeface="Courier New" panose="02070309020205020404" pitchFamily="49" charset="0"/>
                <a:cs typeface="Courier New" panose="02070309020205020404" pitchFamily="49" charset="0"/>
              </a:rPr>
              <a:t>cacheLocation</a:t>
            </a:r>
            <a:r>
              <a:rPr lang="en-US" sz="1568" dirty="0">
                <a:latin typeface="Courier New" panose="02070309020205020404" pitchFamily="49" charset="0"/>
                <a:cs typeface="Courier New" panose="02070309020205020404" pitchFamily="49" charset="0"/>
              </a:rPr>
              <a:t>: "</a:t>
            </a:r>
            <a:r>
              <a:rPr lang="en-US" sz="1568" dirty="0" err="1">
                <a:latin typeface="Courier New" panose="02070309020205020404" pitchFamily="49" charset="0"/>
                <a:cs typeface="Courier New" panose="02070309020205020404" pitchFamily="49" charset="0"/>
              </a:rPr>
              <a:t>localStorage</a:t>
            </a:r>
            <a:r>
              <a:rPr lang="en-US" sz="1568" dirty="0">
                <a:latin typeface="Courier New" panose="02070309020205020404" pitchFamily="49" charset="0"/>
                <a:cs typeface="Courier New" panose="02070309020205020404" pitchFamily="49" charset="0"/>
              </a:rPr>
              <a:t>"</a:t>
            </a:r>
          </a:p>
          <a:p>
            <a:r>
              <a:rPr lang="en-US" sz="1568" dirty="0">
                <a:latin typeface="Courier New" panose="02070309020205020404" pitchFamily="49" charset="0"/>
                <a:cs typeface="Courier New" panose="02070309020205020404" pitchFamily="49" charset="0"/>
              </a:rPr>
              <a:t>};</a:t>
            </a:r>
          </a:p>
          <a:p>
            <a:r>
              <a:rPr lang="en-US" sz="1568" dirty="0">
                <a:solidFill>
                  <a:schemeClr val="accent1"/>
                </a:solidFill>
                <a:latin typeface="Courier New" panose="02070309020205020404" pitchFamily="49" charset="0"/>
                <a:cs typeface="Courier New" panose="02070309020205020404" pitchFamily="49" charset="0"/>
              </a:rPr>
              <a:t>// override URL to AzureAD auth endpoint to include extra query params</a:t>
            </a:r>
          </a:p>
          <a:p>
            <a:r>
              <a:rPr lang="en-US" sz="1568" b="1" dirty="0" err="1">
                <a:latin typeface="Courier New" panose="02070309020205020404" pitchFamily="49" charset="0"/>
                <a:cs typeface="Courier New" panose="02070309020205020404" pitchFamily="49" charset="0"/>
              </a:rPr>
              <a:t>config.displayCall</a:t>
            </a:r>
            <a:r>
              <a:rPr lang="en-US" sz="1568" dirty="0">
                <a:latin typeface="Courier New" panose="02070309020205020404" pitchFamily="49" charset="0"/>
                <a:cs typeface="Courier New" panose="02070309020205020404" pitchFamily="49" charset="0"/>
              </a:rPr>
              <a:t> = function (</a:t>
            </a:r>
            <a:r>
              <a:rPr lang="en-US" sz="1568" dirty="0" err="1">
                <a:latin typeface="Courier New" panose="02070309020205020404" pitchFamily="49" charset="0"/>
                <a:cs typeface="Courier New" panose="02070309020205020404" pitchFamily="49" charset="0"/>
              </a:rPr>
              <a:t>urlNavigate</a:t>
            </a:r>
            <a:r>
              <a:rPr lang="en-US" sz="1568" dirty="0">
                <a:latin typeface="Courier New" panose="02070309020205020404" pitchFamily="49" charset="0"/>
                <a:cs typeface="Courier New" panose="02070309020205020404" pitchFamily="49" charset="0"/>
              </a:rPr>
              <a:t>) {</a:t>
            </a:r>
          </a:p>
          <a:p>
            <a:r>
              <a:rPr lang="en-US" sz="1568" dirty="0">
                <a:latin typeface="Courier New" panose="02070309020205020404" pitchFamily="49" charset="0"/>
                <a:cs typeface="Courier New" panose="02070309020205020404" pitchFamily="49" charset="0"/>
              </a:rPr>
              <a:t>  if (</a:t>
            </a:r>
            <a:r>
              <a:rPr lang="en-US" sz="1568" dirty="0" err="1">
                <a:latin typeface="Courier New" panose="02070309020205020404" pitchFamily="49" charset="0"/>
                <a:cs typeface="Courier New" panose="02070309020205020404" pitchFamily="49" charset="0"/>
              </a:rPr>
              <a:t>urlNavigate</a:t>
            </a:r>
            <a:r>
              <a:rPr lang="en-US" sz="1568" dirty="0">
                <a:latin typeface="Courier New" panose="02070309020205020404" pitchFamily="49" charset="0"/>
                <a:cs typeface="Courier New" panose="02070309020205020404" pitchFamily="49" charset="0"/>
              </a:rPr>
              <a:t>) {</a:t>
            </a:r>
          </a:p>
          <a:p>
            <a:r>
              <a:rPr lang="en-US" sz="1568" b="1" dirty="0">
                <a:latin typeface="Courier New" panose="02070309020205020404" pitchFamily="49" charset="0"/>
                <a:cs typeface="Courier New" panose="02070309020205020404" pitchFamily="49" charset="0"/>
              </a:rPr>
              <a:t>    </a:t>
            </a:r>
            <a:r>
              <a:rPr lang="en-US" sz="1568" b="1" dirty="0" err="1">
                <a:latin typeface="Courier New" panose="02070309020205020404" pitchFamily="49" charset="0"/>
                <a:cs typeface="Courier New" panose="02070309020205020404" pitchFamily="49" charset="0"/>
              </a:rPr>
              <a:t>urlNavigate</a:t>
            </a:r>
            <a:r>
              <a:rPr lang="en-US" sz="1568" b="1" dirty="0">
                <a:latin typeface="Courier New" panose="02070309020205020404" pitchFamily="49" charset="0"/>
                <a:cs typeface="Courier New" panose="02070309020205020404" pitchFamily="49" charset="0"/>
              </a:rPr>
              <a:t> += "?scope=</a:t>
            </a:r>
            <a:r>
              <a:rPr lang="en-US" sz="1568" b="1" dirty="0" err="1">
                <a:latin typeface="Courier New" panose="02070309020205020404" pitchFamily="49" charset="0"/>
                <a:cs typeface="Courier New" panose="02070309020205020404" pitchFamily="49" charset="0"/>
              </a:rPr>
              <a:t>open+profile</a:t>
            </a:r>
            <a:r>
              <a:rPr lang="en-US" sz="1568" b="1" dirty="0">
                <a:latin typeface="Courier New" panose="02070309020205020404" pitchFamily="49" charset="0"/>
                <a:cs typeface="Courier New" panose="02070309020205020404" pitchFamily="49" charset="0"/>
              </a:rPr>
              <a:t>";</a:t>
            </a:r>
          </a:p>
          <a:p>
            <a:r>
              <a:rPr lang="en-US" sz="1568" b="1" dirty="0">
                <a:latin typeface="Courier New" panose="02070309020205020404" pitchFamily="49" charset="0"/>
                <a:cs typeface="Courier New" panose="02070309020205020404" pitchFamily="49" charset="0"/>
              </a:rPr>
              <a:t>    </a:t>
            </a:r>
            <a:r>
              <a:rPr lang="en-US" sz="1568" b="1" dirty="0" err="1">
                <a:latin typeface="Courier New" panose="02070309020205020404" pitchFamily="49" charset="0"/>
                <a:cs typeface="Courier New" panose="02070309020205020404" pitchFamily="49" charset="0"/>
              </a:rPr>
              <a:t>window.location.replace</a:t>
            </a:r>
            <a:r>
              <a:rPr lang="en-US" sz="1568" b="1" dirty="0">
                <a:latin typeface="Courier New" panose="02070309020205020404" pitchFamily="49" charset="0"/>
                <a:cs typeface="Courier New" panose="02070309020205020404" pitchFamily="49" charset="0"/>
              </a:rPr>
              <a:t>(</a:t>
            </a:r>
            <a:r>
              <a:rPr lang="en-US" sz="1568" b="1" dirty="0" err="1">
                <a:latin typeface="Courier New" panose="02070309020205020404" pitchFamily="49" charset="0"/>
                <a:cs typeface="Courier New" panose="02070309020205020404" pitchFamily="49" charset="0"/>
              </a:rPr>
              <a:t>urlNavigate</a:t>
            </a:r>
            <a:r>
              <a:rPr lang="en-US" sz="1568" b="1" dirty="0">
                <a:latin typeface="Courier New" panose="02070309020205020404" pitchFamily="49" charset="0"/>
                <a:cs typeface="Courier New" panose="02070309020205020404" pitchFamily="49" charset="0"/>
              </a:rPr>
              <a:t>);</a:t>
            </a:r>
          </a:p>
          <a:p>
            <a:r>
              <a:rPr lang="en-US" sz="1568" dirty="0">
                <a:latin typeface="Courier New" panose="02070309020205020404" pitchFamily="49" charset="0"/>
                <a:cs typeface="Courier New" panose="02070309020205020404" pitchFamily="49" charset="0"/>
              </a:rPr>
              <a:t>  }</a:t>
            </a:r>
          </a:p>
          <a:p>
            <a:r>
              <a:rPr lang="en-US" sz="1568" dirty="0">
                <a:latin typeface="Courier New" panose="02070309020205020404" pitchFamily="49" charset="0"/>
                <a:cs typeface="Courier New" panose="02070309020205020404" pitchFamily="49" charset="0"/>
              </a:rPr>
              <a:t>}</a:t>
            </a:r>
          </a:p>
          <a:p>
            <a:r>
              <a:rPr lang="en-US" sz="1568" b="1" dirty="0">
                <a:latin typeface="Courier New" panose="02070309020205020404" pitchFamily="49" charset="0"/>
                <a:cs typeface="Courier New" panose="02070309020205020404" pitchFamily="49" charset="0"/>
              </a:rPr>
              <a:t>let </a:t>
            </a:r>
            <a:r>
              <a:rPr lang="en-US" sz="1568" b="1" dirty="0" err="1">
                <a:latin typeface="Courier New" panose="02070309020205020404" pitchFamily="49" charset="0"/>
                <a:cs typeface="Courier New" panose="02070309020205020404" pitchFamily="49" charset="0"/>
              </a:rPr>
              <a:t>authContext</a:t>
            </a:r>
            <a:r>
              <a:rPr lang="en-US" sz="1568" b="1" dirty="0">
                <a:latin typeface="Courier New" panose="02070309020205020404" pitchFamily="49" charset="0"/>
                <a:cs typeface="Courier New" panose="02070309020205020404" pitchFamily="49" charset="0"/>
              </a:rPr>
              <a:t> = new </a:t>
            </a:r>
            <a:r>
              <a:rPr lang="en-US" sz="1568" b="1" dirty="0" err="1">
                <a:latin typeface="Courier New" panose="02070309020205020404" pitchFamily="49" charset="0"/>
                <a:cs typeface="Courier New" panose="02070309020205020404" pitchFamily="49" charset="0"/>
              </a:rPr>
              <a:t>AuthenticationContext</a:t>
            </a:r>
            <a:r>
              <a:rPr lang="en-US" sz="1568" b="1" dirty="0">
                <a:latin typeface="Courier New" panose="02070309020205020404" pitchFamily="49" charset="0"/>
                <a:cs typeface="Courier New" panose="02070309020205020404" pitchFamily="49" charset="0"/>
              </a:rPr>
              <a:t>(config);</a:t>
            </a:r>
          </a:p>
          <a:p>
            <a:r>
              <a:rPr lang="en-US" sz="1568" b="1" dirty="0" err="1">
                <a:latin typeface="Courier New" panose="02070309020205020404" pitchFamily="49" charset="0"/>
                <a:cs typeface="Courier New" panose="02070309020205020404" pitchFamily="49" charset="0"/>
              </a:rPr>
              <a:t>authContext.login</a:t>
            </a:r>
            <a:r>
              <a:rPr lang="en-US" sz="1568"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292980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FC23-F415-3E48-81B9-01B4870F7E51}"/>
              </a:ext>
            </a:extLst>
          </p:cNvPr>
          <p:cNvSpPr>
            <a:spLocks noGrp="1"/>
          </p:cNvSpPr>
          <p:nvPr>
            <p:ph type="title"/>
          </p:nvPr>
        </p:nvSpPr>
        <p:spPr>
          <a:xfrm>
            <a:off x="838199" y="365125"/>
            <a:ext cx="11193379" cy="1325563"/>
          </a:xfrm>
        </p:spPr>
        <p:txBody>
          <a:bodyPr/>
          <a:lstStyle/>
          <a:p>
            <a:r>
              <a:rPr lang="en-US" dirty="0"/>
              <a:t>Authentication flow example: auth-</a:t>
            </a:r>
            <a:r>
              <a:rPr lang="en-US" dirty="0" err="1"/>
              <a:t>end.html</a:t>
            </a:r>
            <a:endParaRPr lang="en-US" dirty="0"/>
          </a:p>
        </p:txBody>
      </p:sp>
      <p:sp>
        <p:nvSpPr>
          <p:cNvPr id="3" name="Text Placeholder 2">
            <a:extLst>
              <a:ext uri="{FF2B5EF4-FFF2-40B4-BE49-F238E27FC236}">
                <a16:creationId xmlns:a16="http://schemas.microsoft.com/office/drawing/2014/main" id="{F858B3EC-BF06-7641-A017-46E97642718A}"/>
              </a:ext>
            </a:extLst>
          </p:cNvPr>
          <p:cNvSpPr>
            <a:spLocks noGrp="1"/>
          </p:cNvSpPr>
          <p:nvPr>
            <p:ph idx="1"/>
          </p:nvPr>
        </p:nvSpPr>
        <p:spPr/>
        <p:txBody>
          <a:bodyPr>
            <a:normAutofit fontScale="92500"/>
          </a:bodyPr>
          <a:lstStyle/>
          <a:p>
            <a:r>
              <a:rPr lang="en-US" sz="1568" i="1" dirty="0">
                <a:solidFill>
                  <a:schemeClr val="accent1"/>
                </a:solidFill>
                <a:latin typeface="Courier New" panose="02070309020205020404" pitchFamily="49" charset="0"/>
                <a:cs typeface="Courier New" panose="02070309020205020404" pitchFamily="49" charset="0"/>
              </a:rPr>
              <a:t>// &lt;omitted&gt;configure </a:t>
            </a:r>
            <a:r>
              <a:rPr lang="en-US" sz="1568" i="1" dirty="0" err="1">
                <a:solidFill>
                  <a:schemeClr val="accent1"/>
                </a:solidFill>
                <a:latin typeface="Courier New" panose="02070309020205020404" pitchFamily="49" charset="0"/>
                <a:cs typeface="Courier New" panose="02070309020205020404" pitchFamily="49" charset="0"/>
              </a:rPr>
              <a:t>ADAL.js</a:t>
            </a:r>
            <a:r>
              <a:rPr lang="en-US" sz="1568" i="1" dirty="0">
                <a:solidFill>
                  <a:schemeClr val="accent1"/>
                </a:solidFill>
                <a:latin typeface="Courier New" panose="02070309020205020404" pitchFamily="49" charset="0"/>
                <a:cs typeface="Courier New" panose="02070309020205020404" pitchFamily="49" charset="0"/>
              </a:rPr>
              <a:t> &amp; obtain </a:t>
            </a:r>
            <a:r>
              <a:rPr lang="en-US" sz="1568" i="1" dirty="0" err="1">
                <a:solidFill>
                  <a:schemeClr val="accent1"/>
                </a:solidFill>
                <a:latin typeface="Courier New" panose="02070309020205020404" pitchFamily="49" charset="0"/>
                <a:cs typeface="Courier New" panose="02070309020205020404" pitchFamily="49" charset="0"/>
              </a:rPr>
              <a:t>AuthenticationContext</a:t>
            </a:r>
            <a:r>
              <a:rPr lang="en-US" sz="1568" i="1" dirty="0">
                <a:solidFill>
                  <a:schemeClr val="accent1"/>
                </a:solidFill>
                <a:latin typeface="Courier New" panose="02070309020205020404" pitchFamily="49" charset="0"/>
                <a:cs typeface="Courier New" panose="02070309020205020404" pitchFamily="49" charset="0"/>
              </a:rPr>
              <a:t>&lt;/omitted&gt;</a:t>
            </a:r>
          </a:p>
          <a:p>
            <a:r>
              <a:rPr lang="en-US" sz="1568" dirty="0">
                <a:latin typeface="Courier New" panose="02070309020205020404" pitchFamily="49" charset="0"/>
                <a:cs typeface="Courier New" panose="02070309020205020404" pitchFamily="49" charset="0"/>
              </a:rPr>
              <a:t>if (</a:t>
            </a:r>
            <a:r>
              <a:rPr lang="en-US" sz="1568" dirty="0" err="1">
                <a:latin typeface="Courier New" panose="02070309020205020404" pitchFamily="49" charset="0"/>
                <a:cs typeface="Courier New" panose="02070309020205020404" pitchFamily="49" charset="0"/>
              </a:rPr>
              <a:t>authContext.isCallback</a:t>
            </a:r>
            <a:r>
              <a:rPr lang="en-US" sz="1568" dirty="0">
                <a:latin typeface="Courier New" panose="02070309020205020404" pitchFamily="49" charset="0"/>
                <a:cs typeface="Courier New" panose="02070309020205020404" pitchFamily="49" charset="0"/>
              </a:rPr>
              <a:t>(</a:t>
            </a:r>
            <a:r>
              <a:rPr lang="en-US" sz="1568" dirty="0" err="1">
                <a:latin typeface="Courier New" panose="02070309020205020404" pitchFamily="49" charset="0"/>
                <a:cs typeface="Courier New" panose="02070309020205020404" pitchFamily="49" charset="0"/>
              </a:rPr>
              <a:t>window.location.hash</a:t>
            </a:r>
            <a:r>
              <a:rPr lang="en-US" sz="1568" dirty="0">
                <a:latin typeface="Courier New" panose="02070309020205020404" pitchFamily="49" charset="0"/>
                <a:cs typeface="Courier New" panose="02070309020205020404" pitchFamily="49" charset="0"/>
              </a:rPr>
              <a:t>)) {</a:t>
            </a:r>
          </a:p>
          <a:p>
            <a:r>
              <a:rPr lang="en-US" sz="1568" dirty="0">
                <a:latin typeface="Courier New" panose="02070309020205020404" pitchFamily="49" charset="0"/>
                <a:cs typeface="Courier New" panose="02070309020205020404" pitchFamily="49" charset="0"/>
              </a:rPr>
              <a:t>  </a:t>
            </a:r>
            <a:r>
              <a:rPr lang="en-US" sz="1568" dirty="0" err="1">
                <a:latin typeface="Courier New" panose="02070309020205020404" pitchFamily="49" charset="0"/>
                <a:cs typeface="Courier New" panose="02070309020205020404" pitchFamily="49" charset="0"/>
              </a:rPr>
              <a:t>authContext.handleWindowCallback</a:t>
            </a:r>
            <a:r>
              <a:rPr lang="en-US" sz="1568" dirty="0">
                <a:latin typeface="Courier New" panose="02070309020205020404" pitchFamily="49" charset="0"/>
                <a:cs typeface="Courier New" panose="02070309020205020404" pitchFamily="49" charset="0"/>
              </a:rPr>
              <a:t>(</a:t>
            </a:r>
            <a:r>
              <a:rPr lang="en-US" sz="1568" dirty="0" err="1">
                <a:latin typeface="Courier New" panose="02070309020205020404" pitchFamily="49" charset="0"/>
                <a:cs typeface="Courier New" panose="02070309020205020404" pitchFamily="49" charset="0"/>
              </a:rPr>
              <a:t>window.location.hash</a:t>
            </a:r>
            <a:r>
              <a:rPr lang="en-US" sz="1568" dirty="0">
                <a:latin typeface="Courier New" panose="02070309020205020404" pitchFamily="49" charset="0"/>
                <a:cs typeface="Courier New" panose="02070309020205020404" pitchFamily="49" charset="0"/>
              </a:rPr>
              <a:t>);</a:t>
            </a:r>
          </a:p>
          <a:p>
            <a:r>
              <a:rPr lang="en-US" sz="1568" dirty="0">
                <a:latin typeface="Courier New" panose="02070309020205020404" pitchFamily="49" charset="0"/>
                <a:cs typeface="Courier New" panose="02070309020205020404" pitchFamily="49" charset="0"/>
              </a:rPr>
              <a:t>  if (</a:t>
            </a:r>
            <a:r>
              <a:rPr lang="en-US" sz="1568" dirty="0" err="1">
                <a:latin typeface="Courier New" panose="02070309020205020404" pitchFamily="49" charset="0"/>
                <a:cs typeface="Courier New" panose="02070309020205020404" pitchFamily="49" charset="0"/>
              </a:rPr>
              <a:t>window.opener</a:t>
            </a:r>
            <a:r>
              <a:rPr lang="en-US" sz="1568" dirty="0">
                <a:latin typeface="Courier New" panose="02070309020205020404" pitchFamily="49" charset="0"/>
                <a:cs typeface="Courier New" panose="02070309020205020404" pitchFamily="49" charset="0"/>
              </a:rPr>
              <a:t>) {</a:t>
            </a:r>
          </a:p>
          <a:p>
            <a:r>
              <a:rPr lang="en-US" sz="1568" dirty="0">
                <a:latin typeface="Courier New" panose="02070309020205020404" pitchFamily="49" charset="0"/>
                <a:cs typeface="Courier New" panose="02070309020205020404" pitchFamily="49" charset="0"/>
              </a:rPr>
              <a:t>    if (</a:t>
            </a:r>
            <a:r>
              <a:rPr lang="en-US" sz="1568" dirty="0" err="1">
                <a:latin typeface="Courier New" panose="02070309020205020404" pitchFamily="49" charset="0"/>
                <a:cs typeface="Courier New" panose="02070309020205020404" pitchFamily="49" charset="0"/>
              </a:rPr>
              <a:t>authContext.getCachedUser</a:t>
            </a:r>
            <a:r>
              <a:rPr lang="en-US" sz="1568" dirty="0">
                <a:latin typeface="Courier New" panose="02070309020205020404" pitchFamily="49" charset="0"/>
                <a:cs typeface="Courier New" panose="02070309020205020404" pitchFamily="49" charset="0"/>
              </a:rPr>
              <a:t>()) {</a:t>
            </a:r>
          </a:p>
          <a:p>
            <a:r>
              <a:rPr lang="en-US" sz="1568" dirty="0">
                <a:latin typeface="Courier New" panose="02070309020205020404" pitchFamily="49" charset="0"/>
                <a:cs typeface="Courier New" panose="02070309020205020404" pitchFamily="49" charset="0"/>
              </a:rPr>
              <a:t>      </a:t>
            </a:r>
            <a:r>
              <a:rPr lang="en-US" sz="1568" dirty="0" err="1">
                <a:latin typeface="Courier New" panose="02070309020205020404" pitchFamily="49" charset="0"/>
                <a:cs typeface="Courier New" panose="02070309020205020404" pitchFamily="49" charset="0"/>
              </a:rPr>
              <a:t>authContext.acquireToken</a:t>
            </a:r>
            <a:r>
              <a:rPr lang="en-US" sz="1568" dirty="0">
                <a:latin typeface="Courier New" panose="02070309020205020404" pitchFamily="49" charset="0"/>
                <a:cs typeface="Courier New" panose="02070309020205020404" pitchFamily="49" charset="0"/>
              </a:rPr>
              <a:t>("https://</a:t>
            </a:r>
            <a:r>
              <a:rPr lang="en-US" sz="1568" dirty="0" err="1">
                <a:latin typeface="Courier New" panose="02070309020205020404" pitchFamily="49" charset="0"/>
                <a:cs typeface="Courier New" panose="02070309020205020404" pitchFamily="49" charset="0"/>
              </a:rPr>
              <a:t>graph.microsoft.com</a:t>
            </a:r>
            <a:r>
              <a:rPr lang="en-US" sz="1568" dirty="0">
                <a:latin typeface="Courier New" panose="02070309020205020404" pitchFamily="49" charset="0"/>
                <a:cs typeface="Courier New" panose="02070309020205020404" pitchFamily="49" charset="0"/>
              </a:rPr>
              <a:t>", function (error, token) {</a:t>
            </a:r>
          </a:p>
          <a:p>
            <a:r>
              <a:rPr lang="en-US" sz="1568" dirty="0">
                <a:latin typeface="Courier New" panose="02070309020205020404" pitchFamily="49" charset="0"/>
                <a:cs typeface="Courier New" panose="02070309020205020404" pitchFamily="49" charset="0"/>
              </a:rPr>
              <a:t>        if (token) { </a:t>
            </a:r>
            <a:r>
              <a:rPr lang="en-US" sz="1568" b="1" dirty="0" err="1">
                <a:latin typeface="Courier New" panose="02070309020205020404" pitchFamily="49" charset="0"/>
                <a:cs typeface="Courier New" panose="02070309020205020404" pitchFamily="49" charset="0"/>
              </a:rPr>
              <a:t>microsoftTeams.authentication.notifySuccess</a:t>
            </a:r>
            <a:r>
              <a:rPr lang="en-US" sz="1568" b="1" dirty="0">
                <a:latin typeface="Courier New" panose="02070309020205020404" pitchFamily="49" charset="0"/>
                <a:cs typeface="Courier New" panose="02070309020205020404" pitchFamily="49" charset="0"/>
              </a:rPr>
              <a:t>(token);</a:t>
            </a:r>
            <a:r>
              <a:rPr lang="en-US" sz="1568" dirty="0">
                <a:latin typeface="Courier New" panose="02070309020205020404" pitchFamily="49" charset="0"/>
                <a:cs typeface="Courier New" panose="02070309020205020404" pitchFamily="49" charset="0"/>
              </a:rPr>
              <a:t> } </a:t>
            </a:r>
            <a:br>
              <a:rPr lang="en-US" sz="1568" dirty="0">
                <a:latin typeface="Courier New" panose="02070309020205020404" pitchFamily="49" charset="0"/>
                <a:cs typeface="Courier New" panose="02070309020205020404" pitchFamily="49" charset="0"/>
              </a:rPr>
            </a:br>
            <a:r>
              <a:rPr lang="en-US" sz="1568" dirty="0">
                <a:latin typeface="Courier New" panose="02070309020205020404" pitchFamily="49" charset="0"/>
                <a:cs typeface="Courier New" panose="02070309020205020404" pitchFamily="49" charset="0"/>
              </a:rPr>
              <a:t>        else if (error) { </a:t>
            </a:r>
            <a:r>
              <a:rPr lang="en-US" sz="1568" b="1" dirty="0" err="1">
                <a:latin typeface="Courier New" panose="02070309020205020404" pitchFamily="49" charset="0"/>
                <a:cs typeface="Courier New" panose="02070309020205020404" pitchFamily="49" charset="0"/>
              </a:rPr>
              <a:t>microsoftTeams.microsoftTeams.notifyFailure</a:t>
            </a:r>
            <a:r>
              <a:rPr lang="en-US" sz="1568" b="1" dirty="0">
                <a:latin typeface="Courier New" panose="02070309020205020404" pitchFamily="49" charset="0"/>
                <a:cs typeface="Courier New" panose="02070309020205020404" pitchFamily="49" charset="0"/>
              </a:rPr>
              <a:t>(error)</a:t>
            </a:r>
            <a:r>
              <a:rPr lang="en-US" sz="1568" dirty="0">
                <a:latin typeface="Courier New" panose="02070309020205020404" pitchFamily="49" charset="0"/>
                <a:cs typeface="Courier New" panose="02070309020205020404" pitchFamily="49" charset="0"/>
              </a:rPr>
              <a:t>; } </a:t>
            </a:r>
          </a:p>
          <a:p>
            <a:r>
              <a:rPr lang="en-US" sz="1568" dirty="0">
                <a:latin typeface="Courier New" panose="02070309020205020404" pitchFamily="49" charset="0"/>
                <a:cs typeface="Courier New" panose="02070309020205020404" pitchFamily="49" charset="0"/>
              </a:rPr>
              <a:t>        else { </a:t>
            </a:r>
            <a:r>
              <a:rPr lang="en-US" sz="1568" b="1" dirty="0" err="1">
                <a:latin typeface="Courier New" panose="02070309020205020404" pitchFamily="49" charset="0"/>
                <a:cs typeface="Courier New" panose="02070309020205020404" pitchFamily="49" charset="0"/>
              </a:rPr>
              <a:t>microsoftTeams.authentication.notifyFailure</a:t>
            </a:r>
            <a:r>
              <a:rPr lang="en-US" sz="1568" b="1" dirty="0">
                <a:latin typeface="Courier New" panose="02070309020205020404" pitchFamily="49" charset="0"/>
                <a:cs typeface="Courier New" panose="02070309020205020404" pitchFamily="49" charset="0"/>
              </a:rPr>
              <a:t>("</a:t>
            </a:r>
            <a:r>
              <a:rPr lang="en-US" sz="1568" b="1" dirty="0" err="1">
                <a:latin typeface="Courier New" panose="02070309020205020404" pitchFamily="49" charset="0"/>
                <a:cs typeface="Courier New" panose="02070309020205020404" pitchFamily="49" charset="0"/>
              </a:rPr>
              <a:t>UnexpectedFailure</a:t>
            </a:r>
            <a:r>
              <a:rPr lang="en-US" sz="1568" b="1" dirty="0">
                <a:latin typeface="Courier New" panose="02070309020205020404" pitchFamily="49" charset="0"/>
                <a:cs typeface="Courier New" panose="02070309020205020404" pitchFamily="49" charset="0"/>
              </a:rPr>
              <a:t>")</a:t>
            </a:r>
            <a:r>
              <a:rPr lang="en-US" sz="1568" dirty="0">
                <a:latin typeface="Courier New" panose="02070309020205020404" pitchFamily="49" charset="0"/>
                <a:cs typeface="Courier New" panose="02070309020205020404" pitchFamily="49" charset="0"/>
              </a:rPr>
              <a:t>; }</a:t>
            </a:r>
          </a:p>
          <a:p>
            <a:r>
              <a:rPr lang="en-US" sz="1568" dirty="0">
                <a:latin typeface="Courier New" panose="02070309020205020404" pitchFamily="49" charset="0"/>
                <a:cs typeface="Courier New" panose="02070309020205020404" pitchFamily="49" charset="0"/>
              </a:rPr>
              <a:t>      });</a:t>
            </a:r>
          </a:p>
          <a:p>
            <a:r>
              <a:rPr lang="en-US" sz="1568" dirty="0">
                <a:latin typeface="Courier New" panose="02070309020205020404" pitchFamily="49" charset="0"/>
                <a:cs typeface="Courier New" panose="02070309020205020404" pitchFamily="49" charset="0"/>
              </a:rPr>
              <a:t>    } else { </a:t>
            </a:r>
            <a:r>
              <a:rPr lang="en-US" sz="1568" dirty="0" err="1">
                <a:latin typeface="Courier New" panose="02070309020205020404" pitchFamily="49" charset="0"/>
                <a:cs typeface="Courier New" panose="02070309020205020404" pitchFamily="49" charset="0"/>
              </a:rPr>
              <a:t>microsoftTeams.authentication.notifyFailure</a:t>
            </a:r>
            <a:r>
              <a:rPr lang="en-US" sz="1568" dirty="0">
                <a:latin typeface="Courier New" panose="02070309020205020404" pitchFamily="49" charset="0"/>
                <a:cs typeface="Courier New" panose="02070309020205020404" pitchFamily="49" charset="0"/>
              </a:rPr>
              <a:t>(</a:t>
            </a:r>
            <a:r>
              <a:rPr lang="en-US" sz="1568" dirty="0" err="1">
                <a:latin typeface="Courier New" panose="02070309020205020404" pitchFamily="49" charset="0"/>
                <a:cs typeface="Courier New" panose="02070309020205020404" pitchFamily="49" charset="0"/>
              </a:rPr>
              <a:t>authContext.getLoginError</a:t>
            </a:r>
            <a:r>
              <a:rPr lang="en-US" sz="1568" dirty="0">
                <a:latin typeface="Courier New" panose="02070309020205020404" pitchFamily="49" charset="0"/>
                <a:cs typeface="Courier New" panose="02070309020205020404" pitchFamily="49" charset="0"/>
              </a:rPr>
              <a:t>()); }</a:t>
            </a:r>
          </a:p>
          <a:p>
            <a:r>
              <a:rPr lang="en-US" sz="1568" dirty="0">
                <a:latin typeface="Courier New" panose="02070309020205020404" pitchFamily="49" charset="0"/>
                <a:cs typeface="Courier New" panose="02070309020205020404" pitchFamily="49" charset="0"/>
              </a:rPr>
              <a:t>  }</a:t>
            </a:r>
          </a:p>
          <a:p>
            <a:r>
              <a:rPr lang="en-US" sz="1568"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26966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D9735-A202-604A-B659-DD13B7B8D3BC}"/>
              </a:ext>
            </a:extLst>
          </p:cNvPr>
          <p:cNvSpPr>
            <a:spLocks noGrp="1"/>
          </p:cNvSpPr>
          <p:nvPr>
            <p:ph type="title"/>
          </p:nvPr>
        </p:nvSpPr>
        <p:spPr/>
        <p:txBody>
          <a:bodyPr/>
          <a:lstStyle/>
          <a:p>
            <a:r>
              <a:rPr lang="en-US" dirty="0"/>
              <a:t>Silent Authentication &amp; SSO</a:t>
            </a:r>
          </a:p>
        </p:txBody>
      </p:sp>
      <p:sp>
        <p:nvSpPr>
          <p:cNvPr id="3" name="Text Placeholder 2">
            <a:extLst>
              <a:ext uri="{FF2B5EF4-FFF2-40B4-BE49-F238E27FC236}">
                <a16:creationId xmlns:a16="http://schemas.microsoft.com/office/drawing/2014/main" id="{A838F558-D705-1348-88EA-EEC18B0D17A9}"/>
              </a:ext>
            </a:extLst>
          </p:cNvPr>
          <p:cNvSpPr>
            <a:spLocks noGrp="1"/>
          </p:cNvSpPr>
          <p:nvPr>
            <p:ph idx="1"/>
          </p:nvPr>
        </p:nvSpPr>
        <p:spPr/>
        <p:txBody>
          <a:bodyPr>
            <a:normAutofit fontScale="77500" lnSpcReduction="20000"/>
          </a:bodyPr>
          <a:lstStyle/>
          <a:p>
            <a:r>
              <a:rPr lang="en-US" dirty="0"/>
              <a:t>Silent authentication in Azure AD is a simplified form of single sign-on </a:t>
            </a:r>
            <a:r>
              <a:rPr lang="en-US" dirty="0">
                <a:latin typeface="Segoe UI Symbol" panose="020B0502040204020203" pitchFamily="34" charset="0"/>
                <a:ea typeface="Segoe UI Symbol" panose="020B0502040204020203" pitchFamily="34" charset="0"/>
              </a:rPr>
              <a:t>(</a:t>
            </a:r>
            <a:r>
              <a:rPr lang="en-US" dirty="0"/>
              <a:t>SSO</a:t>
            </a:r>
            <a:r>
              <a:rPr lang="en-US" dirty="0">
                <a:latin typeface="Segoe UI Symbol" panose="020B0502040204020203" pitchFamily="34" charset="0"/>
                <a:ea typeface="Segoe UI Symbol" panose="020B0502040204020203" pitchFamily="34" charset="0"/>
              </a:rPr>
              <a:t>)</a:t>
            </a:r>
            <a:r>
              <a:rPr lang="en-US" dirty="0"/>
              <a:t>	</a:t>
            </a:r>
          </a:p>
          <a:p>
            <a:pPr lvl="1"/>
            <a:r>
              <a:rPr lang="en-US" dirty="0"/>
              <a:t>Goal: minimize number of times a user needs to enter login credentials</a:t>
            </a:r>
          </a:p>
          <a:p>
            <a:endParaRPr lang="en-US" dirty="0"/>
          </a:p>
          <a:p>
            <a:r>
              <a:rPr lang="en-US" dirty="0"/>
              <a:t>Use </a:t>
            </a:r>
            <a:r>
              <a:rPr lang="en-US" dirty="0" err="1"/>
              <a:t>ADAL.js</a:t>
            </a:r>
            <a:r>
              <a:rPr lang="en-US" dirty="0"/>
              <a:t> to keep authentication client-side &amp; obtain access token silently</a:t>
            </a:r>
          </a:p>
          <a:p>
            <a:endParaRPr lang="en-US" dirty="0"/>
          </a:p>
          <a:p>
            <a:r>
              <a:rPr lang="en-US" dirty="0" err="1"/>
              <a:t>ADAL.js</a:t>
            </a:r>
            <a:r>
              <a:rPr lang="en-US" dirty="0"/>
              <a:t> uses a hidden IFRAME to implement the OAuth2 implicit grant flow</a:t>
            </a:r>
          </a:p>
          <a:p>
            <a:pPr lvl="1"/>
            <a:r>
              <a:rPr lang="en-US" dirty="0"/>
              <a:t>Specifies no never prompt user </a:t>
            </a:r>
            <a:r>
              <a:rPr lang="en-US" dirty="0">
                <a:latin typeface="Segoe UI Symbol" panose="020B0502040204020203" pitchFamily="34" charset="0"/>
                <a:ea typeface="Segoe UI Symbol" panose="020B0502040204020203" pitchFamily="34" charset="0"/>
              </a:rPr>
              <a:t>(</a:t>
            </a:r>
            <a:r>
              <a:rPr lang="en-US" dirty="0"/>
              <a:t>using </a:t>
            </a:r>
            <a:r>
              <a:rPr lang="en-US" dirty="0">
                <a:latin typeface="Courier New" panose="02070309020205020404" pitchFamily="49" charset="0"/>
                <a:cs typeface="Courier New" panose="02070309020205020404" pitchFamily="49" charset="0"/>
              </a:rPr>
              <a:t>prompt=none</a:t>
            </a:r>
            <a:r>
              <a:rPr lang="en-US" dirty="0">
                <a:latin typeface="Segoe UI Symbol" panose="020B0502040204020203" pitchFamily="34" charset="0"/>
                <a:ea typeface="Segoe UI Symbol" panose="020B0502040204020203" pitchFamily="34" charset="0"/>
              </a:rPr>
              <a:t>)</a:t>
            </a:r>
          </a:p>
          <a:p>
            <a:endParaRPr lang="en-US" dirty="0"/>
          </a:p>
          <a:p>
            <a:r>
              <a:rPr lang="en-US" dirty="0"/>
              <a:t>If user interaction required, Azure AD returns an error that can be </a:t>
            </a:r>
            <a:br>
              <a:rPr lang="en-US" dirty="0"/>
            </a:br>
            <a:r>
              <a:rPr lang="en-US" dirty="0"/>
              <a:t>handled via </a:t>
            </a:r>
            <a:r>
              <a:rPr lang="en-US" dirty="0" err="1"/>
              <a:t>ADAL.js</a:t>
            </a:r>
            <a:endParaRPr lang="en-US" dirty="0"/>
          </a:p>
          <a:p>
            <a:pPr lvl="1"/>
            <a:r>
              <a:rPr lang="en-US" dirty="0"/>
              <a:t>In these scenarios, your app would initiate an interactive login </a:t>
            </a:r>
          </a:p>
        </p:txBody>
      </p:sp>
    </p:spTree>
    <p:extLst>
      <p:ext uri="{BB962C8B-B14F-4D97-AF65-F5344CB8AC3E}">
        <p14:creationId xmlns:p14="http://schemas.microsoft.com/office/powerpoint/2010/main" val="3687083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B87044-E461-4749-B144-259F82F5EB1A}"/>
              </a:ext>
            </a:extLst>
          </p:cNvPr>
          <p:cNvSpPr>
            <a:spLocks noGrp="1"/>
          </p:cNvSpPr>
          <p:nvPr>
            <p:ph type="title"/>
          </p:nvPr>
        </p:nvSpPr>
        <p:spPr/>
        <p:txBody>
          <a:bodyPr>
            <a:normAutofit/>
          </a:bodyPr>
          <a:lstStyle/>
          <a:p>
            <a:r>
              <a:rPr lang="en-US" sz="5400" dirty="0"/>
              <a:t>DEMO</a:t>
            </a:r>
          </a:p>
        </p:txBody>
      </p:sp>
      <p:sp>
        <p:nvSpPr>
          <p:cNvPr id="6" name="Text Placeholder 5">
            <a:extLst>
              <a:ext uri="{FF2B5EF4-FFF2-40B4-BE49-F238E27FC236}">
                <a16:creationId xmlns:a16="http://schemas.microsoft.com/office/drawing/2014/main" id="{48F04431-4BB4-974F-8889-B71F697D5C57}"/>
              </a:ext>
            </a:extLst>
          </p:cNvPr>
          <p:cNvSpPr>
            <a:spLocks noGrp="1"/>
          </p:cNvSpPr>
          <p:nvPr>
            <p:ph type="body" idx="1"/>
          </p:nvPr>
        </p:nvSpPr>
        <p:spPr/>
        <p:txBody>
          <a:bodyPr/>
          <a:lstStyle/>
          <a:p>
            <a:r>
              <a:rPr lang="en-US" dirty="0"/>
              <a:t>Implement authentication in a custom tab</a:t>
            </a:r>
          </a:p>
        </p:txBody>
      </p:sp>
    </p:spTree>
    <p:extLst>
      <p:ext uri="{BB962C8B-B14F-4D97-AF65-F5344CB8AC3E}">
        <p14:creationId xmlns:p14="http://schemas.microsoft.com/office/powerpoint/2010/main" val="263127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302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a:xfrm>
            <a:off x="455995" y="620428"/>
            <a:ext cx="11306469" cy="403137"/>
          </a:xfrm>
        </p:spPr>
        <p:txBody>
          <a:bodyPr/>
          <a:lstStyle/>
          <a:p>
            <a:r>
              <a:rPr lang="en-US" dirty="0"/>
              <a:t>What is a Teams app?</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55995" y="1882331"/>
            <a:ext cx="7454644" cy="615553"/>
          </a:xfrm>
        </p:spPr>
        <p:txBody>
          <a:bodyPr/>
          <a:lstStyle/>
          <a:p>
            <a:r>
              <a:rPr lang="en-US" dirty="0"/>
              <a:t>Package of services available to users in the contexts or “scopes” that make the most sense</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55995" y="3151389"/>
            <a:ext cx="3618381" cy="2678201"/>
          </a:xfrm>
        </p:spPr>
        <p:txBody>
          <a:bodyPr/>
          <a:lstStyle/>
          <a:p>
            <a:r>
              <a:rPr lang="en-US" dirty="0"/>
              <a:t>Services</a:t>
            </a:r>
          </a:p>
          <a:p>
            <a:pPr marL="0" lvl="1" indent="0">
              <a:buNone/>
            </a:pPr>
            <a:r>
              <a:rPr lang="en-US" dirty="0"/>
              <a:t>Tabs</a:t>
            </a:r>
          </a:p>
          <a:p>
            <a:pPr marL="0" lvl="1" indent="0">
              <a:buNone/>
            </a:pPr>
            <a:r>
              <a:rPr lang="en-US" dirty="0"/>
              <a:t>Bots</a:t>
            </a:r>
          </a:p>
          <a:p>
            <a:pPr marL="0" lvl="1" indent="0">
              <a:buNone/>
            </a:pPr>
            <a:r>
              <a:rPr lang="en-US" dirty="0"/>
              <a:t>Messaging extensions</a:t>
            </a:r>
          </a:p>
          <a:p>
            <a:pPr marL="0" lvl="1" indent="0">
              <a:buNone/>
            </a:pPr>
            <a:r>
              <a:rPr lang="en-US" dirty="0"/>
              <a:t>Webhooks &amp; connectors</a:t>
            </a:r>
          </a:p>
          <a:p>
            <a:endParaRPr lang="en-US" dirty="0"/>
          </a:p>
        </p:txBody>
      </p:sp>
      <p:sp>
        <p:nvSpPr>
          <p:cNvPr id="9" name="Text Placeholder 8">
            <a:extLst>
              <a:ext uri="{FF2B5EF4-FFF2-40B4-BE49-F238E27FC236}">
                <a16:creationId xmlns:a16="http://schemas.microsoft.com/office/drawing/2014/main" id="{E35D727A-44B7-4FF2-A52E-4B01765E81CE}"/>
              </a:ext>
            </a:extLst>
          </p:cNvPr>
          <p:cNvSpPr>
            <a:spLocks noGrp="1"/>
          </p:cNvSpPr>
          <p:nvPr>
            <p:ph type="body" sz="quarter" idx="12"/>
          </p:nvPr>
        </p:nvSpPr>
        <p:spPr>
          <a:xfrm>
            <a:off x="4313110" y="3160782"/>
            <a:ext cx="3597528" cy="2678201"/>
          </a:xfrm>
        </p:spPr>
        <p:txBody>
          <a:bodyPr>
            <a:normAutofit/>
          </a:bodyPr>
          <a:lstStyle/>
          <a:p>
            <a:r>
              <a:rPr lang="en-US" dirty="0"/>
              <a:t>Scopes</a:t>
            </a:r>
          </a:p>
          <a:p>
            <a:pPr marL="0" lvl="1" indent="0">
              <a:buNone/>
            </a:pPr>
            <a:r>
              <a:rPr lang="en-US" dirty="0"/>
              <a:t>Personal &amp; App bar</a:t>
            </a:r>
          </a:p>
          <a:p>
            <a:pPr marL="0" lvl="1" indent="0">
              <a:buNone/>
            </a:pPr>
            <a:r>
              <a:rPr lang="en-US" dirty="0"/>
              <a:t>Team &amp; Channel</a:t>
            </a:r>
          </a:p>
          <a:p>
            <a:pPr marL="0" lvl="1" indent="0">
              <a:buNone/>
            </a:pPr>
            <a:r>
              <a:rPr lang="en-US" dirty="0"/>
              <a:t>Group Chat</a:t>
            </a:r>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8140346" y="3151389"/>
            <a:ext cx="3622117" cy="2678201"/>
          </a:xfrm>
        </p:spPr>
        <p:txBody>
          <a:bodyPr/>
          <a:lstStyle/>
          <a:p>
            <a:r>
              <a:rPr lang="en-US" dirty="0"/>
              <a:t>Package &amp; deployment</a:t>
            </a:r>
          </a:p>
          <a:p>
            <a:pPr marL="0" lvl="1" indent="0">
              <a:buNone/>
            </a:pPr>
            <a:r>
              <a:rPr lang="en-US" dirty="0"/>
              <a:t>Upload  one Team</a:t>
            </a:r>
          </a:p>
          <a:p>
            <a:pPr marL="0" lvl="1" indent="0">
              <a:buNone/>
            </a:pPr>
            <a:r>
              <a:rPr lang="en-US" dirty="0"/>
              <a:t>Tenant App Catalog</a:t>
            </a:r>
          </a:p>
          <a:p>
            <a:pPr marL="0" lvl="1" indent="0">
              <a:buNone/>
            </a:pPr>
            <a:r>
              <a:rPr lang="en-US" dirty="0"/>
              <a:t>Office Store</a:t>
            </a:r>
          </a:p>
          <a:p>
            <a:endParaRPr lang="en-US" dirty="0"/>
          </a:p>
        </p:txBody>
      </p:sp>
    </p:spTree>
    <p:extLst>
      <p:ext uri="{BB962C8B-B14F-4D97-AF65-F5344CB8AC3E}">
        <p14:creationId xmlns:p14="http://schemas.microsoft.com/office/powerpoint/2010/main" val="635273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28">
            <a:extLst>
              <a:ext uri="{FF2B5EF4-FFF2-40B4-BE49-F238E27FC236}">
                <a16:creationId xmlns:a16="http://schemas.microsoft.com/office/drawing/2014/main" id="{7AD673EB-3066-4B46-B21E-44BB1EF3565E}"/>
              </a:ext>
            </a:extLst>
          </p:cNvPr>
          <p:cNvPicPr>
            <a:picLocks noGrp="1" noChangeAspect="1"/>
          </p:cNvPicPr>
          <p:nvPr>
            <p:ph sz="quarter" idx="17"/>
          </p:nvPr>
        </p:nvPicPr>
        <p:blipFill>
          <a:blip r:embed="rId3"/>
          <a:stretch>
            <a:fillRect/>
          </a:stretch>
        </p:blipFill>
        <p:spPr>
          <a:xfrm>
            <a:off x="928688" y="2481474"/>
            <a:ext cx="2698750" cy="753640"/>
          </a:xfrm>
        </p:spPr>
      </p:pic>
      <p:sp>
        <p:nvSpPr>
          <p:cNvPr id="2" name="Title 1">
            <a:extLst>
              <a:ext uri="{FF2B5EF4-FFF2-40B4-BE49-F238E27FC236}">
                <a16:creationId xmlns:a16="http://schemas.microsoft.com/office/drawing/2014/main" id="{F7BA1488-D724-488D-8089-A0DE0815708F}"/>
              </a:ext>
            </a:extLst>
          </p:cNvPr>
          <p:cNvSpPr>
            <a:spLocks noGrp="1"/>
          </p:cNvSpPr>
          <p:nvPr>
            <p:ph type="title"/>
          </p:nvPr>
        </p:nvSpPr>
        <p:spPr>
          <a:xfrm>
            <a:off x="455995" y="620428"/>
            <a:ext cx="11306469" cy="403137"/>
          </a:xfrm>
        </p:spPr>
        <p:txBody>
          <a:bodyPr/>
          <a:lstStyle/>
          <a:p>
            <a:r>
              <a:rPr lang="en-US" dirty="0"/>
              <a:t>How to create a Microsoft Teams App</a:t>
            </a:r>
          </a:p>
        </p:txBody>
      </p:sp>
      <p:sp>
        <p:nvSpPr>
          <p:cNvPr id="10" name="Text Placeholder 9">
            <a:extLst>
              <a:ext uri="{FF2B5EF4-FFF2-40B4-BE49-F238E27FC236}">
                <a16:creationId xmlns:a16="http://schemas.microsoft.com/office/drawing/2014/main" id="{66063788-9C5E-4105-8F7D-B627688994E7}"/>
              </a:ext>
            </a:extLst>
          </p:cNvPr>
          <p:cNvSpPr>
            <a:spLocks noGrp="1"/>
          </p:cNvSpPr>
          <p:nvPr>
            <p:ph type="body" sz="quarter" idx="11"/>
          </p:nvPr>
        </p:nvSpPr>
        <p:spPr>
          <a:xfrm>
            <a:off x="928688" y="4336363"/>
            <a:ext cx="3618381" cy="1186064"/>
          </a:xfrm>
        </p:spPr>
        <p:txBody>
          <a:bodyPr>
            <a:normAutofit/>
          </a:bodyPr>
          <a:lstStyle/>
          <a:p>
            <a:r>
              <a:rPr lang="en-US" dirty="0"/>
              <a:t>Develop components</a:t>
            </a:r>
          </a:p>
          <a:p>
            <a:pPr lvl="1"/>
            <a:r>
              <a:rPr lang="en-US" dirty="0"/>
              <a:t>HTML</a:t>
            </a:r>
          </a:p>
          <a:p>
            <a:pPr lvl="1"/>
            <a:r>
              <a:rPr lang="en-US" dirty="0"/>
              <a:t>TypeScript / JavaScript</a:t>
            </a:r>
          </a:p>
          <a:p>
            <a:pPr lvl="1"/>
            <a:r>
              <a:rPr lang="en-US" dirty="0"/>
              <a:t>.NET</a:t>
            </a:r>
          </a:p>
        </p:txBody>
      </p:sp>
      <p:sp>
        <p:nvSpPr>
          <p:cNvPr id="11" name="Text Placeholder 10">
            <a:extLst>
              <a:ext uri="{FF2B5EF4-FFF2-40B4-BE49-F238E27FC236}">
                <a16:creationId xmlns:a16="http://schemas.microsoft.com/office/drawing/2014/main" id="{F5D74D94-23AD-46CB-9548-C76CFB1AC58F}"/>
              </a:ext>
            </a:extLst>
          </p:cNvPr>
          <p:cNvSpPr>
            <a:spLocks noGrp="1"/>
          </p:cNvSpPr>
          <p:nvPr>
            <p:ph type="body" sz="quarter" idx="12"/>
          </p:nvPr>
        </p:nvSpPr>
        <p:spPr>
          <a:xfrm>
            <a:off x="4773613" y="4345669"/>
            <a:ext cx="3618381" cy="1186064"/>
          </a:xfrm>
        </p:spPr>
        <p:txBody>
          <a:bodyPr/>
          <a:lstStyle/>
          <a:p>
            <a:r>
              <a:rPr lang="en-US" dirty="0"/>
              <a:t>Integrate with Teams</a:t>
            </a:r>
          </a:p>
          <a:p>
            <a:pPr lvl="1"/>
            <a:r>
              <a:rPr lang="en-US" dirty="0"/>
              <a:t>Microsoft Teams JavaScript SDK</a:t>
            </a:r>
          </a:p>
          <a:p>
            <a:pPr lvl="1"/>
            <a:r>
              <a:rPr lang="en-US" dirty="0"/>
              <a:t>Bot Builder SDK - Node.js &amp; C#</a:t>
            </a:r>
          </a:p>
        </p:txBody>
      </p:sp>
      <p:sp>
        <p:nvSpPr>
          <p:cNvPr id="12" name="Text Placeholder 11">
            <a:extLst>
              <a:ext uri="{FF2B5EF4-FFF2-40B4-BE49-F238E27FC236}">
                <a16:creationId xmlns:a16="http://schemas.microsoft.com/office/drawing/2014/main" id="{FB5794B4-1D1B-450C-97D7-C799D3B0043C}"/>
              </a:ext>
            </a:extLst>
          </p:cNvPr>
          <p:cNvSpPr>
            <a:spLocks noGrp="1"/>
          </p:cNvSpPr>
          <p:nvPr>
            <p:ph type="body" sz="quarter" idx="13"/>
          </p:nvPr>
        </p:nvSpPr>
        <p:spPr>
          <a:xfrm>
            <a:off x="8157709" y="4336363"/>
            <a:ext cx="3618381" cy="1186064"/>
          </a:xfrm>
        </p:spPr>
        <p:txBody>
          <a:bodyPr>
            <a:normAutofit/>
          </a:bodyPr>
          <a:lstStyle/>
          <a:p>
            <a:r>
              <a:rPr lang="en-US" dirty="0"/>
              <a:t>Package and deploy</a:t>
            </a:r>
          </a:p>
          <a:p>
            <a:pPr lvl="1"/>
            <a:r>
              <a:rPr lang="en-US" dirty="0"/>
              <a:t>Host web pages and services</a:t>
            </a:r>
          </a:p>
          <a:p>
            <a:pPr lvl="1"/>
            <a:r>
              <a:rPr lang="en-US" dirty="0"/>
              <a:t>Create and package manifest</a:t>
            </a:r>
          </a:p>
          <a:p>
            <a:pPr lvl="1"/>
            <a:r>
              <a:rPr lang="en-US" dirty="0"/>
              <a:t>Upload/publish package</a:t>
            </a:r>
          </a:p>
        </p:txBody>
      </p:sp>
      <p:pic>
        <p:nvPicPr>
          <p:cNvPr id="19" name="Content Placeholder 20">
            <a:extLst>
              <a:ext uri="{FF2B5EF4-FFF2-40B4-BE49-F238E27FC236}">
                <a16:creationId xmlns:a16="http://schemas.microsoft.com/office/drawing/2014/main" id="{62D4F9E2-E244-42D4-B11F-C51D483E6EF5}"/>
              </a:ext>
            </a:extLst>
          </p:cNvPr>
          <p:cNvPicPr>
            <a:picLocks noGrp="1" noChangeAspect="1"/>
          </p:cNvPicPr>
          <p:nvPr>
            <p:ph sz="quarter" idx="18"/>
          </p:nvPr>
        </p:nvPicPr>
        <p:blipFill>
          <a:blip r:embed="rId4"/>
          <a:stretch>
            <a:fillRect/>
          </a:stretch>
        </p:blipFill>
        <p:spPr>
          <a:xfrm>
            <a:off x="4773613" y="2396781"/>
            <a:ext cx="2698750" cy="923025"/>
          </a:xfrm>
        </p:spPr>
      </p:pic>
      <p:sp>
        <p:nvSpPr>
          <p:cNvPr id="24" name="Content Placeholder 23">
            <a:extLst>
              <a:ext uri="{FF2B5EF4-FFF2-40B4-BE49-F238E27FC236}">
                <a16:creationId xmlns:a16="http://schemas.microsoft.com/office/drawing/2014/main" id="{E587FE0C-26B3-D344-896D-BF1929595EE0}"/>
              </a:ext>
            </a:extLst>
          </p:cNvPr>
          <p:cNvSpPr>
            <a:spLocks noGrp="1"/>
          </p:cNvSpPr>
          <p:nvPr>
            <p:ph sz="quarter" idx="19"/>
          </p:nvPr>
        </p:nvSpPr>
        <p:spPr/>
        <p:txBody>
          <a:bodyPr/>
          <a:lstStyle/>
          <a:p>
            <a:endParaRPr lang="en-US"/>
          </a:p>
        </p:txBody>
      </p:sp>
      <p:sp>
        <p:nvSpPr>
          <p:cNvPr id="23" name="AutoShape 10" descr="https://docs.microsoft.com/en-us/media/logos/logo_js.svg">
            <a:extLst>
              <a:ext uri="{FF2B5EF4-FFF2-40B4-BE49-F238E27FC236}">
                <a16:creationId xmlns:a16="http://schemas.microsoft.com/office/drawing/2014/main" id="{CF4073BE-7CE7-4C27-869E-7720502B20DF}"/>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pic>
        <p:nvPicPr>
          <p:cNvPr id="17" name="Content Placeholder 25">
            <a:extLst>
              <a:ext uri="{FF2B5EF4-FFF2-40B4-BE49-F238E27FC236}">
                <a16:creationId xmlns:a16="http://schemas.microsoft.com/office/drawing/2014/main" id="{839CA60B-41AE-4296-9CDE-216E4F8EFAB0}"/>
              </a:ext>
            </a:extLst>
          </p:cNvPr>
          <p:cNvPicPr>
            <a:picLocks noChangeAspect="1"/>
          </p:cNvPicPr>
          <p:nvPr/>
        </p:nvPicPr>
        <p:blipFill>
          <a:blip r:embed="rId5"/>
          <a:stretch>
            <a:fillRect/>
          </a:stretch>
        </p:blipFill>
        <p:spPr>
          <a:xfrm>
            <a:off x="8143407" y="2353739"/>
            <a:ext cx="3618381" cy="1009110"/>
          </a:xfrm>
          <a:prstGeom prst="rect">
            <a:avLst/>
          </a:prstGeom>
        </p:spPr>
      </p:pic>
    </p:spTree>
    <p:extLst>
      <p:ext uri="{BB962C8B-B14F-4D97-AF65-F5344CB8AC3E}">
        <p14:creationId xmlns:p14="http://schemas.microsoft.com/office/powerpoint/2010/main" val="2309672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1FDC9F-A465-894C-8330-C1156B756549}"/>
              </a:ext>
            </a:extLst>
          </p:cNvPr>
          <p:cNvSpPr>
            <a:spLocks noGrp="1"/>
          </p:cNvSpPr>
          <p:nvPr>
            <p:ph idx="1"/>
          </p:nvPr>
        </p:nvSpPr>
        <p:spPr>
          <a:xfrm>
            <a:off x="3688880" y="2751513"/>
            <a:ext cx="8217374" cy="3696604"/>
          </a:xfrm>
        </p:spPr>
        <p:txBody>
          <a:bodyPr>
            <a:normAutofit/>
          </a:bodyPr>
          <a:lstStyle/>
          <a:p>
            <a:r>
              <a:rPr lang="en-US" dirty="0"/>
              <a:t>Microsoft Teams Tabs</a:t>
            </a:r>
          </a:p>
        </p:txBody>
      </p:sp>
    </p:spTree>
    <p:extLst>
      <p:ext uri="{BB962C8B-B14F-4D97-AF65-F5344CB8AC3E}">
        <p14:creationId xmlns:p14="http://schemas.microsoft.com/office/powerpoint/2010/main" val="4123906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44DCBCF-003C-ED40-A245-27643E877AFA}"/>
              </a:ext>
            </a:extLst>
          </p:cNvPr>
          <p:cNvSpPr>
            <a:spLocks noGrp="1"/>
          </p:cNvSpPr>
          <p:nvPr>
            <p:ph type="title"/>
          </p:nvPr>
        </p:nvSpPr>
        <p:spPr>
          <a:xfrm>
            <a:off x="838200" y="365125"/>
            <a:ext cx="10515600" cy="1325563"/>
          </a:xfrm>
        </p:spPr>
        <p:txBody>
          <a:bodyPr/>
          <a:lstStyle/>
          <a:p>
            <a:r>
              <a:rPr lang="en-US" dirty="0"/>
              <a:t>What is a Microsoft Teams tab?</a:t>
            </a:r>
          </a:p>
        </p:txBody>
      </p:sp>
      <p:sp>
        <p:nvSpPr>
          <p:cNvPr id="10" name="Text Placeholder 9">
            <a:extLst>
              <a:ext uri="{FF2B5EF4-FFF2-40B4-BE49-F238E27FC236}">
                <a16:creationId xmlns:a16="http://schemas.microsoft.com/office/drawing/2014/main" id="{A5B8E9EE-0E1D-7844-839B-63A91B069C79}"/>
              </a:ext>
            </a:extLst>
          </p:cNvPr>
          <p:cNvSpPr>
            <a:spLocks noGrp="1"/>
          </p:cNvSpPr>
          <p:nvPr>
            <p:ph idx="1"/>
          </p:nvPr>
        </p:nvSpPr>
        <p:spPr>
          <a:xfrm>
            <a:off x="838200" y="1825625"/>
            <a:ext cx="10515600" cy="4351338"/>
          </a:xfrm>
        </p:spPr>
        <p:txBody>
          <a:bodyPr>
            <a:normAutofit fontScale="92500" lnSpcReduction="20000"/>
          </a:bodyPr>
          <a:lstStyle/>
          <a:p>
            <a:r>
              <a:rPr lang="en-US" dirty="0"/>
              <a:t>Enables developers to display rich interactive web content in </a:t>
            </a:r>
            <a:br>
              <a:rPr lang="en-US" dirty="0"/>
            </a:br>
            <a:r>
              <a:rPr lang="en-US" dirty="0"/>
              <a:t>Microsoft Teams</a:t>
            </a:r>
          </a:p>
          <a:p>
            <a:endParaRPr lang="en-US" dirty="0"/>
          </a:p>
          <a:p>
            <a:r>
              <a:rPr lang="en-US" dirty="0"/>
              <a:t>Options for creating custom tabs:</a:t>
            </a:r>
          </a:p>
          <a:p>
            <a:pPr lvl="1"/>
            <a:r>
              <a:rPr lang="en-US" dirty="0"/>
              <a:t>Adapt and include existing web-app experiences</a:t>
            </a:r>
          </a:p>
          <a:p>
            <a:pPr lvl="1"/>
            <a:r>
              <a:rPr lang="en-US" dirty="0"/>
              <a:t>Build tab from scratch</a:t>
            </a:r>
          </a:p>
          <a:p>
            <a:endParaRPr lang="en-US" dirty="0"/>
          </a:p>
          <a:p>
            <a:r>
              <a:rPr lang="en-US" dirty="0"/>
              <a:t>Tabs are web applications hosted by the provider</a:t>
            </a:r>
          </a:p>
          <a:p>
            <a:endParaRPr lang="en-US" dirty="0"/>
          </a:p>
          <a:p>
            <a:r>
              <a:rPr lang="en-US" dirty="0"/>
              <a:t>Tabs display web applications within an IFRAME in the </a:t>
            </a:r>
            <a:br>
              <a:rPr lang="en-US" dirty="0"/>
            </a:br>
            <a:r>
              <a:rPr lang="en-US" dirty="0"/>
              <a:t>Microsoft Teams client</a:t>
            </a:r>
          </a:p>
        </p:txBody>
      </p:sp>
    </p:spTree>
    <p:extLst>
      <p:ext uri="{BB962C8B-B14F-4D97-AF65-F5344CB8AC3E}">
        <p14:creationId xmlns:p14="http://schemas.microsoft.com/office/powerpoint/2010/main" val="2519267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EB12F-C234-1443-A696-D1AE3731E724}"/>
              </a:ext>
            </a:extLst>
          </p:cNvPr>
          <p:cNvSpPr>
            <a:spLocks noGrp="1"/>
          </p:cNvSpPr>
          <p:nvPr>
            <p:ph type="title"/>
          </p:nvPr>
        </p:nvSpPr>
        <p:spPr/>
        <p:txBody>
          <a:bodyPr/>
          <a:lstStyle/>
          <a:p>
            <a:r>
              <a:rPr lang="en-US" dirty="0"/>
              <a:t>Tabs differ from web applications when browsing the same content</a:t>
            </a:r>
          </a:p>
        </p:txBody>
      </p:sp>
      <p:sp>
        <p:nvSpPr>
          <p:cNvPr id="3" name="Text Placeholder 2">
            <a:extLst>
              <a:ext uri="{FF2B5EF4-FFF2-40B4-BE49-F238E27FC236}">
                <a16:creationId xmlns:a16="http://schemas.microsoft.com/office/drawing/2014/main" id="{BD1C3A16-A554-2041-9F9B-F9D672C6555C}"/>
              </a:ext>
            </a:extLst>
          </p:cNvPr>
          <p:cNvSpPr>
            <a:spLocks noGrp="1"/>
          </p:cNvSpPr>
          <p:nvPr>
            <p:ph idx="1"/>
          </p:nvPr>
        </p:nvSpPr>
        <p:spPr/>
        <p:txBody>
          <a:bodyPr>
            <a:normAutofit fontScale="92500" lnSpcReduction="20000"/>
          </a:bodyPr>
          <a:lstStyle/>
          <a:p>
            <a:r>
              <a:rPr lang="en-US" dirty="0"/>
              <a:t>Tabs display web content in an IFRAME</a:t>
            </a:r>
          </a:p>
          <a:p>
            <a:pPr lvl="1"/>
            <a:r>
              <a:rPr lang="en-US" dirty="0"/>
              <a:t>Can limit to only load in Microsoft Teams</a:t>
            </a:r>
          </a:p>
          <a:p>
            <a:r>
              <a:rPr lang="en-US" dirty="0"/>
              <a:t>Authentication is different</a:t>
            </a:r>
          </a:p>
          <a:p>
            <a:r>
              <a:rPr lang="en-US" dirty="0"/>
              <a:t>Cross-domain validation is different</a:t>
            </a:r>
          </a:p>
          <a:p>
            <a:pPr lvl="1"/>
            <a:r>
              <a:rPr lang="en-US" dirty="0"/>
              <a:t>Must list all domains that can be displayed in the tab</a:t>
            </a:r>
          </a:p>
          <a:p>
            <a:r>
              <a:rPr lang="en-US" dirty="0"/>
              <a:t>Web application style is based on the Teams client light / dark / high-contrast mode</a:t>
            </a:r>
          </a:p>
          <a:p>
            <a:r>
              <a:rPr lang="en-US" dirty="0"/>
              <a:t>Communication between Teams &amp; the hosted page handled via Teams JavaScript client SDK</a:t>
            </a:r>
          </a:p>
          <a:p>
            <a:r>
              <a:rPr lang="en-US" dirty="0"/>
              <a:t>Web app must call </a:t>
            </a:r>
            <a:r>
              <a:rPr lang="en-US" dirty="0" err="1">
                <a:latin typeface="Courier New" panose="02070309020205020404" pitchFamily="49" charset="0"/>
                <a:cs typeface="Courier New" panose="02070309020205020404" pitchFamily="49" charset="0"/>
              </a:rPr>
              <a:t>microsoftTeams.initialize</a:t>
            </a:r>
            <a:r>
              <a:rPr lang="en-US" dirty="0">
                <a:latin typeface="Courier New" panose="02070309020205020404" pitchFamily="49" charset="0"/>
                <a:cs typeface="Courier New" panose="02070309020205020404" pitchFamily="49" charset="0"/>
              </a:rPr>
              <a:t>()</a:t>
            </a:r>
            <a:r>
              <a:rPr lang="en-US" dirty="0"/>
              <a:t> to </a:t>
            </a:r>
            <a:br>
              <a:rPr lang="en-US" dirty="0"/>
            </a:br>
            <a:r>
              <a:rPr lang="en-US" dirty="0"/>
              <a:t>display page</a:t>
            </a:r>
          </a:p>
        </p:txBody>
      </p:sp>
    </p:spTree>
    <p:extLst>
      <p:ext uri="{BB962C8B-B14F-4D97-AF65-F5344CB8AC3E}">
        <p14:creationId xmlns:p14="http://schemas.microsoft.com/office/powerpoint/2010/main" val="1522831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2385-99EB-2E4F-84C1-6FB55B7B76D5}"/>
              </a:ext>
            </a:extLst>
          </p:cNvPr>
          <p:cNvSpPr>
            <a:spLocks noGrp="1"/>
          </p:cNvSpPr>
          <p:nvPr>
            <p:ph type="title"/>
          </p:nvPr>
        </p:nvSpPr>
        <p:spPr>
          <a:xfrm>
            <a:off x="838200" y="365125"/>
            <a:ext cx="10515600" cy="1325563"/>
          </a:xfrm>
        </p:spPr>
        <p:txBody>
          <a:bodyPr/>
          <a:lstStyle/>
          <a:p>
            <a:r>
              <a:rPr lang="en-US"/>
              <a:t>Tab Scope: Where can a tab reside?</a:t>
            </a:r>
            <a:endParaRPr lang="en-US" dirty="0"/>
          </a:p>
        </p:txBody>
      </p:sp>
      <p:sp>
        <p:nvSpPr>
          <p:cNvPr id="3" name="Text Placeholder 2">
            <a:extLst>
              <a:ext uri="{FF2B5EF4-FFF2-40B4-BE49-F238E27FC236}">
                <a16:creationId xmlns:a16="http://schemas.microsoft.com/office/drawing/2014/main" id="{EF7D1D96-5197-E347-BC43-D537FD3F4B20}"/>
              </a:ext>
            </a:extLst>
          </p:cNvPr>
          <p:cNvSpPr>
            <a:spLocks noGrp="1"/>
          </p:cNvSpPr>
          <p:nvPr>
            <p:ph idx="1"/>
          </p:nvPr>
        </p:nvSpPr>
        <p:spPr>
          <a:xfrm>
            <a:off x="838200" y="1825625"/>
            <a:ext cx="7428722" cy="4205243"/>
          </a:xfrm>
        </p:spPr>
        <p:txBody>
          <a:bodyPr>
            <a:normAutofit fontScale="77500" lnSpcReduction="20000"/>
          </a:bodyPr>
          <a:lstStyle/>
          <a:p>
            <a:r>
              <a:rPr lang="en-US" dirty="0"/>
              <a:t>Team</a:t>
            </a:r>
          </a:p>
          <a:p>
            <a:pPr lvl="1"/>
            <a:r>
              <a:rPr lang="en-US" dirty="0"/>
              <a:t>Added to a channel within a team</a:t>
            </a:r>
          </a:p>
          <a:p>
            <a:pPr lvl="1"/>
            <a:r>
              <a:rPr lang="en-US" dirty="0"/>
              <a:t>Shared experience with all team members in the channel</a:t>
            </a:r>
          </a:p>
          <a:p>
            <a:pPr lvl="1"/>
            <a:r>
              <a:rPr lang="en-US" dirty="0"/>
              <a:t>Also referred to as channel tabs previously configurable tabs</a:t>
            </a:r>
          </a:p>
          <a:p>
            <a:endParaRPr lang="en-US" dirty="0"/>
          </a:p>
          <a:p>
            <a:r>
              <a:rPr lang="en-US" dirty="0"/>
              <a:t>Group Chat</a:t>
            </a:r>
          </a:p>
          <a:p>
            <a:pPr lvl="1"/>
            <a:r>
              <a:rPr lang="en-US" dirty="0"/>
              <a:t>Like team scope, but can be used in group chats</a:t>
            </a:r>
          </a:p>
          <a:p>
            <a:pPr lvl="1"/>
            <a:r>
              <a:rPr lang="en-US" dirty="0"/>
              <a:t>Available in conversations between two 2 or more users</a:t>
            </a:r>
          </a:p>
          <a:p>
            <a:endParaRPr lang="en-US" dirty="0"/>
          </a:p>
          <a:p>
            <a:r>
              <a:rPr lang="en-US" dirty="0"/>
              <a:t>Personal</a:t>
            </a:r>
          </a:p>
          <a:p>
            <a:pPr lvl="1"/>
            <a:r>
              <a:rPr lang="en-US" dirty="0"/>
              <a:t>Available only to an individual user</a:t>
            </a:r>
          </a:p>
          <a:p>
            <a:pPr lvl="1"/>
            <a:r>
              <a:rPr lang="en-US" dirty="0"/>
              <a:t>Accessible via the app bar side navigation</a:t>
            </a:r>
          </a:p>
          <a:p>
            <a:pPr lvl="1"/>
            <a:r>
              <a:rPr lang="en-US" dirty="0"/>
              <a:t>Previously referred to as static tabs</a:t>
            </a:r>
          </a:p>
        </p:txBody>
      </p:sp>
      <p:grpSp>
        <p:nvGrpSpPr>
          <p:cNvPr id="4" name="Group 3">
            <a:extLst>
              <a:ext uri="{FF2B5EF4-FFF2-40B4-BE49-F238E27FC236}">
                <a16:creationId xmlns:a16="http://schemas.microsoft.com/office/drawing/2014/main" id="{F35A4191-ABC8-8C4F-BDFA-3EC6075BD685}"/>
              </a:ext>
            </a:extLst>
          </p:cNvPr>
          <p:cNvGrpSpPr/>
          <p:nvPr/>
        </p:nvGrpSpPr>
        <p:grpSpPr>
          <a:xfrm>
            <a:off x="8179348" y="1882551"/>
            <a:ext cx="3868288" cy="3816513"/>
            <a:chOff x="8179348" y="1882551"/>
            <a:chExt cx="3868288" cy="3816513"/>
          </a:xfrm>
        </p:grpSpPr>
        <p:pic>
          <p:nvPicPr>
            <p:cNvPr id="6" name="Content Placeholder 18">
              <a:extLst>
                <a:ext uri="{FF2B5EF4-FFF2-40B4-BE49-F238E27FC236}">
                  <a16:creationId xmlns:a16="http://schemas.microsoft.com/office/drawing/2014/main" id="{0E636E36-5B84-004A-8AE7-04F5FF139514}"/>
                </a:ext>
              </a:extLst>
            </p:cNvPr>
            <p:cNvPicPr>
              <a:picLocks noChangeAspect="1"/>
            </p:cNvPicPr>
            <p:nvPr/>
          </p:nvPicPr>
          <p:blipFill rotWithShape="1">
            <a:blip r:embed="rId3"/>
            <a:srcRect r="43064"/>
            <a:stretch/>
          </p:blipFill>
          <p:spPr>
            <a:xfrm>
              <a:off x="8339116" y="1882551"/>
              <a:ext cx="3708520" cy="3816513"/>
            </a:xfrm>
            <a:prstGeom prst="rect">
              <a:avLst/>
            </a:prstGeom>
            <a:ln>
              <a:solidFill>
                <a:schemeClr val="bg1"/>
              </a:solidFill>
            </a:ln>
          </p:spPr>
        </p:pic>
        <p:sp>
          <p:nvSpPr>
            <p:cNvPr id="7" name="Rounded Rectangle 6">
              <a:extLst>
                <a:ext uri="{FF2B5EF4-FFF2-40B4-BE49-F238E27FC236}">
                  <a16:creationId xmlns:a16="http://schemas.microsoft.com/office/drawing/2014/main" id="{8C7E7CA6-75C9-E540-A650-9C9EBB48E746}"/>
                </a:ext>
              </a:extLst>
            </p:cNvPr>
            <p:cNvSpPr/>
            <p:nvPr/>
          </p:nvSpPr>
          <p:spPr bwMode="auto">
            <a:xfrm>
              <a:off x="8714084" y="2283243"/>
              <a:ext cx="1271672" cy="333554"/>
            </a:xfrm>
            <a:prstGeom prst="roundRect">
              <a:avLst/>
            </a:prstGeom>
            <a:solidFill>
              <a:srgbClr val="0070C0">
                <a:alpha val="35000"/>
              </a:srgbClr>
            </a:solidFill>
            <a:ln w="44450">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ADDDDF62-26C6-FA4C-9C17-17C7ED1F3720}"/>
                </a:ext>
              </a:extLst>
            </p:cNvPr>
            <p:cNvSpPr/>
            <p:nvPr/>
          </p:nvSpPr>
          <p:spPr bwMode="auto">
            <a:xfrm>
              <a:off x="8339116" y="1882552"/>
              <a:ext cx="374968" cy="2277907"/>
            </a:xfrm>
            <a:prstGeom prst="roundRect">
              <a:avLst/>
            </a:prstGeom>
            <a:solidFill>
              <a:srgbClr val="FFFF00">
                <a:alpha val="35000"/>
              </a:srgbClr>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33D28AE7-5558-4F46-AA8D-EF30E180EF4E}"/>
                </a:ext>
              </a:extLst>
            </p:cNvPr>
            <p:cNvSpPr txBox="1"/>
            <p:nvPr/>
          </p:nvSpPr>
          <p:spPr>
            <a:xfrm>
              <a:off x="8179348" y="3893431"/>
              <a:ext cx="1170573" cy="534056"/>
            </a:xfrm>
            <a:prstGeom prst="rect">
              <a:avLst/>
            </a:prstGeom>
            <a:solidFill>
              <a:srgbClr val="FFFF00">
                <a:alpha val="75000"/>
              </a:srgbClr>
            </a:solidFill>
            <a:ln w="44450">
              <a:solidFill>
                <a:srgbClr val="000A18"/>
              </a:solidFill>
            </a:ln>
            <a:effectLst>
              <a:outerShdw blurRad="50800" dist="38100" dir="2700000" algn="tl" rotWithShape="0">
                <a:prstClr val="black">
                  <a:alpha val="40000"/>
                </a:prstClr>
              </a:outerShdw>
            </a:effectLst>
          </p:spPr>
          <p:txBody>
            <a:bodyPr wrap="squar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rPr>
                <a:t>App bar</a:t>
              </a:r>
            </a:p>
          </p:txBody>
        </p:sp>
      </p:grpSp>
    </p:spTree>
    <p:extLst>
      <p:ext uri="{BB962C8B-B14F-4D97-AF65-F5344CB8AC3E}">
        <p14:creationId xmlns:p14="http://schemas.microsoft.com/office/powerpoint/2010/main" val="661983963"/>
      </p:ext>
    </p:extLst>
  </p:cSld>
  <p:clrMapOvr>
    <a:masterClrMapping/>
  </p:clrMapOvr>
</p:sld>
</file>

<file path=ppt/theme/theme1.xml><?xml version="1.0" encoding="utf-8"?>
<a:theme xmlns:a="http://schemas.openxmlformats.org/drawingml/2006/main" name="base &lt;do not use&gt;">
  <a:themeElements>
    <a:clrScheme name="Custom 2">
      <a:dk1>
        <a:srgbClr val="000000"/>
      </a:dk1>
      <a:lt1>
        <a:srgbClr val="FFFFFF"/>
      </a:lt1>
      <a:dk2>
        <a:srgbClr val="44546A"/>
      </a:dk2>
      <a:lt2>
        <a:srgbClr val="E7E6E6"/>
      </a:lt2>
      <a:accent1>
        <a:srgbClr val="42145F"/>
      </a:accent1>
      <a:accent2>
        <a:srgbClr val="ED7D31"/>
      </a:accent2>
      <a:accent3>
        <a:srgbClr val="A5A5A5"/>
      </a:accent3>
      <a:accent4>
        <a:srgbClr val="FFC000"/>
      </a:accent4>
      <a:accent5>
        <a:srgbClr val="E09A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D2AB6D25-34DB-F543-A80C-CEE55D007C47}" vid="{DF105A4B-D57E-2947-973F-6F5700E21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61b79488-63fd-46f4-b1bf-09cb63d2085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E9BD92-A245-451A-82D6-41724A6593BA}">
  <ds:schemaRefs>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purl.org/dc/terms/"/>
    <ds:schemaRef ds:uri="http://schemas.microsoft.com/office/2006/metadata/properties"/>
    <ds:schemaRef ds:uri="http://www.w3.org/XML/1998/namespace"/>
    <ds:schemaRef ds:uri="61b79488-63fd-46f4-b1bf-09cb63d2085e"/>
  </ds:schemaRefs>
</ds:datastoreItem>
</file>

<file path=customXml/itemProps2.xml><?xml version="1.0" encoding="utf-8"?>
<ds:datastoreItem xmlns:ds="http://schemas.openxmlformats.org/officeDocument/2006/customXml" ds:itemID="{535C360C-FC5A-43F7-BF1D-FA69DEF501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75BE8C-CB08-400E-A21F-2497FF16C77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base &lt;do not use&gt;</Template>
  <TotalTime>7</TotalTime>
  <Words>8247</Words>
  <Application>Microsoft Macintosh PowerPoint</Application>
  <PresentationFormat>Widescreen</PresentationFormat>
  <Paragraphs>628</Paragraphs>
  <Slides>39</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Consolas</vt:lpstr>
      <vt:lpstr>Courier New</vt:lpstr>
      <vt:lpstr>Segoe UI</vt:lpstr>
      <vt:lpstr>Segoe UI Light</vt:lpstr>
      <vt:lpstr>Segoe UI Symbol</vt:lpstr>
      <vt:lpstr>Wingdings</vt:lpstr>
      <vt:lpstr>base &lt;do not use&gt;</vt:lpstr>
      <vt:lpstr>Create Embedded Web  Experiences with Tabs for Microsoft Teams</vt:lpstr>
      <vt:lpstr>PowerPoint Presentation</vt:lpstr>
      <vt:lpstr>Microsoft Teams-extensibility options</vt:lpstr>
      <vt:lpstr>What is a Teams app?</vt:lpstr>
      <vt:lpstr>How to create a Microsoft Teams App</vt:lpstr>
      <vt:lpstr>PowerPoint Presentation</vt:lpstr>
      <vt:lpstr>What is a Microsoft Teams tab?</vt:lpstr>
      <vt:lpstr>Tabs differ from web applications when browsing the same content</vt:lpstr>
      <vt:lpstr>Tab Scope: Where can a tab reside?</vt:lpstr>
      <vt:lpstr>PowerPoint Presentation</vt:lpstr>
      <vt:lpstr>Overview of building a Microsoft Teams Tab</vt:lpstr>
      <vt:lpstr>Custom Microsoft Teams Tabs: key points</vt:lpstr>
      <vt:lpstr>Developer tooling options</vt:lpstr>
      <vt:lpstr>Getting Context within Teams tabs</vt:lpstr>
      <vt:lpstr>Accessing context - URL placeholder values</vt:lpstr>
      <vt:lpstr>Accessing context - Microsoft Teams JavaScript client SDK</vt:lpstr>
      <vt:lpstr>Personal Tabs – Manifest </vt:lpstr>
      <vt:lpstr>DEMO</vt:lpstr>
      <vt:lpstr>PowerPoint Presentation</vt:lpstr>
      <vt:lpstr>Comparing personal &amp; channel tabs </vt:lpstr>
      <vt:lpstr>Tab Configuration and Content</vt:lpstr>
      <vt:lpstr>Channel tab manifest syntax </vt:lpstr>
      <vt:lpstr>Channel tab capabilities: configuration page</vt:lpstr>
      <vt:lpstr>Channel tab capabilities: configuration page</vt:lpstr>
      <vt:lpstr>Configuration page - implementation &amp; requirements </vt:lpstr>
      <vt:lpstr>Saving settings on configuration page</vt:lpstr>
      <vt:lpstr>Channel tab capabilities: removal page</vt:lpstr>
      <vt:lpstr>DEMO</vt:lpstr>
      <vt:lpstr>PowerPoint Presentation</vt:lpstr>
      <vt:lpstr>Authentication &amp; Microsoft Teams tabs</vt:lpstr>
      <vt:lpstr>OAuth 2.0 Implicit Grant Flow &amp; Microsoft Teams tabs</vt:lpstr>
      <vt:lpstr>Authentication popup page flow</vt:lpstr>
      <vt:lpstr>Authentication popup page requirements</vt:lpstr>
      <vt:lpstr>Authentication flow example: trigger popup from user action</vt:lpstr>
      <vt:lpstr>Authentication flow example: auth-start.html</vt:lpstr>
      <vt:lpstr>Authentication flow example: auth-end.html</vt:lpstr>
      <vt:lpstr>Silent Authentication &amp; SSO</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Embedded Web  Experiences with Tabs for Microsoft Teams</dc:title>
  <dc:creator>Andrew Connell</dc:creator>
  <cp:lastModifiedBy>Andrew Connell</cp:lastModifiedBy>
  <cp:revision>5</cp:revision>
  <dcterms:created xsi:type="dcterms:W3CDTF">2021-05-26T12:50:25Z</dcterms:created>
  <dcterms:modified xsi:type="dcterms:W3CDTF">2021-05-26T18:39:17Z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